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702" r:id="rId3"/>
    <p:sldId id="706" r:id="rId4"/>
    <p:sldId id="707" r:id="rId5"/>
    <p:sldId id="259" r:id="rId6"/>
    <p:sldId id="703" r:id="rId7"/>
    <p:sldId id="704" r:id="rId8"/>
    <p:sldId id="705" r:id="rId9"/>
    <p:sldId id="708" r:id="rId10"/>
    <p:sldId id="712" r:id="rId11"/>
    <p:sldId id="711" r:id="rId12"/>
    <p:sldId id="713" r:id="rId13"/>
    <p:sldId id="714" r:id="rId14"/>
    <p:sldId id="716" r:id="rId15"/>
    <p:sldId id="71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6" autoAdjust="0"/>
    <p:restoredTop sz="94660"/>
  </p:normalViewPr>
  <p:slideViewPr>
    <p:cSldViewPr snapToGrid="0">
      <p:cViewPr varScale="1">
        <p:scale>
          <a:sx n="72" d="100"/>
          <a:sy n="72" d="100"/>
        </p:scale>
        <p:origin x="2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8E86E0-F1DC-4FED-9E08-243FF146D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2635-9144-4636-8355-E5DAD7FF564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60C9BE-4EDB-4524-AA7F-139DB77C8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9E57D9-B2E2-4F3A-A933-7B92C7864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CC3F-897D-4A27-89A6-2D99E7787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646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2251D-2E6B-4446-8F32-79C7A3055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860E69-E972-4535-8B6C-143085D739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685AB0-8357-40A7-AB27-07BC64049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2635-9144-4636-8355-E5DAD7FF564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51605A-BF5C-4C67-BD16-82CD239D1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ACB1EA-43EF-43B3-BEC3-7E2600278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CC3F-897D-4A27-89A6-2D99E7787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02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57B3D9-8EFE-48FE-8868-D5D5DADC8B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0CFD35-FAA3-4518-BB7D-DB5082FE1F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943DC6-462D-4007-81FB-A5465967F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2635-9144-4636-8355-E5DAD7FF564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E9529-1C24-4964-91D0-7F272AE15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97C1E-D57C-40E7-8821-A309F18F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CC3F-897D-4A27-89A6-2D99E7787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469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2426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72675B-F79E-42E5-904F-96E768B6B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2635-9144-4636-8355-E5DAD7FF564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386BB2-0B86-4F6B-B46B-E49A494E3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9430FF-7FDE-42D3-8D7A-D87969783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CC3F-897D-4A27-89A6-2D99E7787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742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879C7-0534-4A49-9AF2-1F8557EA3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6CE300-4539-4742-9EA3-8ED7C2AB75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C059E3-AA1E-413D-8F26-C116F0206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2635-9144-4636-8355-E5DAD7FF564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D643C-F53D-4296-8AA2-38580610E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DD5EA2-98E7-4CD4-8823-FAD94BDD7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CC3F-897D-4A27-89A6-2D99E7787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529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567CA-19F9-4C15-8E7A-083486220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C6069-F080-4898-95D7-BF0137F0F2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5CD1C1-EBA2-4BE7-9523-FA9618BFF2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ABCC11-1FFA-4C99-B0B3-321CF83FB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2635-9144-4636-8355-E5DAD7FF564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CE4900-D94D-4343-A726-34886FBCB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9A22D2-4827-4863-87AE-3B8EC9EC7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CC3F-897D-4A27-89A6-2D99E7787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402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6EF51-79BE-4582-BB37-8C72F03CD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4120D0-9549-4B7E-B1CE-1465EA2325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3BB982-5295-458E-9BD7-EF73AA7AE3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FABD7E-0EAF-40A6-979E-04A39B8FAF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2CEEE9-821A-43C7-AB5E-0457EBB63D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A43776-AB03-434F-BC90-50CB6BA19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2635-9144-4636-8355-E5DAD7FF564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1B0E4D-6C07-4911-837E-00C14C9ED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F80854-BAF9-47EC-AB81-C949ED0B8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CC3F-897D-4A27-89A6-2D99E7787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898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B8CDB-3C50-4C8B-A697-0DCE5F6CF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B0C162-78E9-41DB-A46C-4AF71F413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2635-9144-4636-8355-E5DAD7FF564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5ADAE3-FA0D-4CEE-8F65-259360847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EC90F4-6C43-44F4-B75E-836DBB81E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CC3F-897D-4A27-89A6-2D99E7787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984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0ED409-F58A-4EEB-8693-02C5059DC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2635-9144-4636-8355-E5DAD7FF564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6594B2-FB1C-480D-A937-D7B46708F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922269-791E-4BC1-BD33-AB690EB25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CC3F-897D-4A27-89A6-2D99E7787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991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C04D0-99F0-4E09-B935-BD2DA2610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41EF4-F223-4D79-BEE6-07FD074ED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E1A392-FAE0-4FBF-9CB7-1C815AF5EE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526AF3-6548-4276-AA87-2804EB597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2635-9144-4636-8355-E5DAD7FF564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5A95E8-83FC-4E6F-95C6-CC08AB365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DA6DF2-2733-4ECE-9AD4-1997F2C31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CC3F-897D-4A27-89A6-2D99E7787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237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B543D-8082-44D2-BCB2-BD2EEA06D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97F6D8-E769-456E-9CF0-25B5C6BB3C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9ABCDF-F5CC-443B-B49A-A7BF0BCAE2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299333-FD78-42F2-AA5B-9559D23AD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2635-9144-4636-8355-E5DAD7FF564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399940-2A80-4721-A997-C210F7098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8E212F-BE59-4880-8BB4-F64D36CD6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CC3F-897D-4A27-89A6-2D99E7787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12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A54023-D791-4227-8FB1-6CDACFCBE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D3DCE6-9DEB-402C-9E03-156D5910CD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7CC6B4-6353-4F34-B408-C88DF7A0F8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52635-9144-4636-8355-E5DAD7FF564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6C7C84-B7DA-40DA-96BC-C11833FAF2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58746-0060-4056-8C91-77F7020F38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3CC3F-897D-4A27-89A6-2D99E7787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925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3380F6-E861-47B6-8BD1-5C85A30BAE32}"/>
              </a:ext>
            </a:extLst>
          </p:cNvPr>
          <p:cNvSpPr txBox="1"/>
          <p:nvPr/>
        </p:nvSpPr>
        <p:spPr>
          <a:xfrm>
            <a:off x="1638300" y="1850573"/>
            <a:ext cx="8915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002060"/>
                </a:solidFill>
              </a:rPr>
              <a:t>Good morning!</a:t>
            </a:r>
          </a:p>
          <a:p>
            <a:pPr algn="ctr"/>
            <a:r>
              <a:rPr lang="en-US" sz="8000" dirty="0">
                <a:solidFill>
                  <a:srgbClr val="002060"/>
                </a:solidFill>
              </a:rPr>
              <a:t>I am Mrs. Turner.</a:t>
            </a:r>
          </a:p>
        </p:txBody>
      </p:sp>
    </p:spTree>
    <p:extLst>
      <p:ext uri="{BB962C8B-B14F-4D97-AF65-F5344CB8AC3E}">
        <p14:creationId xmlns:p14="http://schemas.microsoft.com/office/powerpoint/2010/main" val="6060674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B6326B4-EB54-404D-B4E7-552C8999BB65}"/>
              </a:ext>
            </a:extLst>
          </p:cNvPr>
          <p:cNvSpPr txBox="1"/>
          <p:nvPr/>
        </p:nvSpPr>
        <p:spPr>
          <a:xfrm>
            <a:off x="1730829" y="794657"/>
            <a:ext cx="382088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dirty="0">
                <a:solidFill>
                  <a:srgbClr val="C00000"/>
                </a:solidFill>
              </a:rPr>
              <a:t>M</a:t>
            </a:r>
            <a:endParaRPr lang="en-US" sz="30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893732B-2C01-49FA-BB3B-BBEA8FD30B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1086" y="1654628"/>
            <a:ext cx="6023358" cy="3315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511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B6326B4-EB54-404D-B4E7-552C8999BB65}"/>
              </a:ext>
            </a:extLst>
          </p:cNvPr>
          <p:cNvSpPr txBox="1"/>
          <p:nvPr/>
        </p:nvSpPr>
        <p:spPr>
          <a:xfrm>
            <a:off x="2220686" y="696686"/>
            <a:ext cx="93290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dirty="0">
                <a:solidFill>
                  <a:srgbClr val="C00000"/>
                </a:solidFill>
              </a:rPr>
              <a:t>A</a:t>
            </a:r>
            <a:r>
              <a:rPr lang="en-US" sz="7200" dirty="0"/>
              <a:t>sk “Is there a verb?”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5199BF-C31D-4419-B6BC-C68397ED5F78}"/>
              </a:ext>
            </a:extLst>
          </p:cNvPr>
          <p:cNvSpPr txBox="1"/>
          <p:nvPr/>
        </p:nvSpPr>
        <p:spPr>
          <a:xfrm>
            <a:off x="1338943" y="3416781"/>
            <a:ext cx="9916885" cy="144655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800" dirty="0"/>
              <a:t>Turtles  crawl slowly.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CC200E-6BA8-461F-B5C5-185D6DFB909C}"/>
              </a:ext>
            </a:extLst>
          </p:cNvPr>
          <p:cNvSpPr txBox="1"/>
          <p:nvPr/>
        </p:nvSpPr>
        <p:spPr>
          <a:xfrm>
            <a:off x="5747657" y="2239929"/>
            <a:ext cx="1404257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900" dirty="0">
                <a:solidFill>
                  <a:srgbClr val="C00000"/>
                </a:solidFill>
              </a:rPr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3235198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B6326B4-EB54-404D-B4E7-552C8999BB65}"/>
              </a:ext>
            </a:extLst>
          </p:cNvPr>
          <p:cNvSpPr txBox="1"/>
          <p:nvPr/>
        </p:nvSpPr>
        <p:spPr>
          <a:xfrm>
            <a:off x="2220686" y="696686"/>
            <a:ext cx="93290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dirty="0">
                <a:solidFill>
                  <a:srgbClr val="C00000"/>
                </a:solidFill>
              </a:rPr>
              <a:t>R</a:t>
            </a:r>
            <a:r>
              <a:rPr lang="en-US" sz="7200" dirty="0"/>
              <a:t>oot out the subject.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5199BF-C31D-4419-B6BC-C68397ED5F78}"/>
              </a:ext>
            </a:extLst>
          </p:cNvPr>
          <p:cNvSpPr txBox="1"/>
          <p:nvPr/>
        </p:nvSpPr>
        <p:spPr>
          <a:xfrm>
            <a:off x="1338943" y="4059178"/>
            <a:ext cx="9916885" cy="144655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800" dirty="0"/>
              <a:t>Turtles  crawl slowly.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CC200E-6BA8-461F-B5C5-185D6DFB909C}"/>
              </a:ext>
            </a:extLst>
          </p:cNvPr>
          <p:cNvSpPr txBox="1"/>
          <p:nvPr/>
        </p:nvSpPr>
        <p:spPr>
          <a:xfrm>
            <a:off x="5769428" y="2635678"/>
            <a:ext cx="1404257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900" dirty="0">
                <a:solidFill>
                  <a:srgbClr val="C00000"/>
                </a:solidFill>
              </a:rPr>
              <a:t>V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E0620A-2A0F-47F6-889D-836865AC0FF4}"/>
              </a:ext>
            </a:extLst>
          </p:cNvPr>
          <p:cNvSpPr txBox="1"/>
          <p:nvPr/>
        </p:nvSpPr>
        <p:spPr>
          <a:xfrm>
            <a:off x="2590800" y="2613907"/>
            <a:ext cx="1404257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900" dirty="0">
                <a:solidFill>
                  <a:srgbClr val="C00000"/>
                </a:solidFill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240645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B6326B4-EB54-404D-B4E7-552C8999BB65}"/>
              </a:ext>
            </a:extLst>
          </p:cNvPr>
          <p:cNvSpPr txBox="1"/>
          <p:nvPr/>
        </p:nvSpPr>
        <p:spPr>
          <a:xfrm>
            <a:off x="1366157" y="0"/>
            <a:ext cx="116150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dirty="0">
                <a:solidFill>
                  <a:srgbClr val="C00000"/>
                </a:solidFill>
              </a:rPr>
              <a:t>K</a:t>
            </a:r>
            <a:r>
              <a:rPr lang="en-US" sz="7200" dirty="0"/>
              <a:t>ey in on the beginning, ending, and meaning.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5199BF-C31D-4419-B6BC-C68397ED5F78}"/>
              </a:ext>
            </a:extLst>
          </p:cNvPr>
          <p:cNvSpPr txBox="1"/>
          <p:nvPr/>
        </p:nvSpPr>
        <p:spPr>
          <a:xfrm>
            <a:off x="1366157" y="4845287"/>
            <a:ext cx="9916885" cy="144655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800" dirty="0"/>
              <a:t>Turtles  crawl slowly.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CC200E-6BA8-461F-B5C5-185D6DFB909C}"/>
              </a:ext>
            </a:extLst>
          </p:cNvPr>
          <p:cNvSpPr txBox="1"/>
          <p:nvPr/>
        </p:nvSpPr>
        <p:spPr>
          <a:xfrm>
            <a:off x="5622470" y="3571849"/>
            <a:ext cx="1404257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900" dirty="0">
                <a:solidFill>
                  <a:srgbClr val="C00000"/>
                </a:solidFill>
              </a:rPr>
              <a:t>V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E0620A-2A0F-47F6-889D-836865AC0FF4}"/>
              </a:ext>
            </a:extLst>
          </p:cNvPr>
          <p:cNvSpPr txBox="1"/>
          <p:nvPr/>
        </p:nvSpPr>
        <p:spPr>
          <a:xfrm>
            <a:off x="2558143" y="3429000"/>
            <a:ext cx="1404257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900" dirty="0">
                <a:solidFill>
                  <a:srgbClr val="C00000"/>
                </a:solidFill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4287177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7B83FFB-4817-5B6C-6AC4-51852403270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687" t="19920" r="28253" b="6506"/>
          <a:stretch/>
        </p:blipFill>
        <p:spPr>
          <a:xfrm>
            <a:off x="403952" y="-165253"/>
            <a:ext cx="11306978" cy="7192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4295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A29F3ED-EDB6-6053-3B31-6518194DAC3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811" t="18641" r="29588" b="11715"/>
          <a:stretch/>
        </p:blipFill>
        <p:spPr>
          <a:xfrm>
            <a:off x="702816" y="-1417"/>
            <a:ext cx="10786368" cy="6859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257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3">
            <a:extLst>
              <a:ext uri="{FF2B5EF4-FFF2-40B4-BE49-F238E27FC236}">
                <a16:creationId xmlns:a16="http://schemas.microsoft.com/office/drawing/2014/main" id="{E8FD7F17-7E38-45BB-8FDD-9D26D6BFA3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78239" y="1892300"/>
            <a:ext cx="4500562" cy="463867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US" altLang="en-US" sz="4800" dirty="0"/>
              <a:t>Capital letter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en-US" altLang="en-US" sz="4800" dirty="0"/>
              <a:t>End punctuation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en-US" altLang="en-US" sz="4800" dirty="0"/>
              <a:t>Subject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en-US" altLang="en-US" sz="4800" dirty="0"/>
              <a:t>Verb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en-US" altLang="en-US" sz="4800" dirty="0"/>
              <a:t>Make sense</a:t>
            </a:r>
          </a:p>
        </p:txBody>
      </p:sp>
      <p:sp>
        <p:nvSpPr>
          <p:cNvPr id="78853" name="Rectangle 5">
            <a:extLst>
              <a:ext uri="{FF2B5EF4-FFF2-40B4-BE49-F238E27FC236}">
                <a16:creationId xmlns:a16="http://schemas.microsoft.com/office/drawing/2014/main" id="{22A28EAA-6BFA-4E84-878C-FA25A88C5E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1514" y="1504950"/>
            <a:ext cx="1157287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130000"/>
              </a:lnSpc>
              <a:spcBef>
                <a:spcPct val="20000"/>
              </a:spcBef>
              <a:buClr>
                <a:srgbClr val="201535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130000"/>
              </a:lnSpc>
              <a:spcBef>
                <a:spcPct val="20000"/>
              </a:spcBef>
              <a:buClr>
                <a:srgbClr val="201535"/>
              </a:buClr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130000"/>
              </a:lnSpc>
              <a:spcBef>
                <a:spcPct val="20000"/>
              </a:spcBef>
              <a:buClr>
                <a:srgbClr val="201535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130000"/>
              </a:lnSpc>
              <a:spcBef>
                <a:spcPct val="20000"/>
              </a:spcBef>
              <a:buClr>
                <a:srgbClr val="201535"/>
              </a:buClr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130000"/>
              </a:lnSpc>
              <a:spcBef>
                <a:spcPct val="20000"/>
              </a:spcBef>
              <a:buClr>
                <a:srgbClr val="201535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201535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201535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201535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201535"/>
              </a:buClr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200">
              <a:latin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DB318A9-3049-400C-B905-E460A455D226}"/>
              </a:ext>
            </a:extLst>
          </p:cNvPr>
          <p:cNvSpPr txBox="1"/>
          <p:nvPr/>
        </p:nvSpPr>
        <p:spPr>
          <a:xfrm>
            <a:off x="413657" y="337990"/>
            <a:ext cx="1136468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/>
              <a:t>Five Requirements of a Sentence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8035B-133B-4D54-9C3D-05E207CE5796}"/>
              </a:ext>
            </a:extLst>
          </p:cNvPr>
          <p:cNvSpPr/>
          <p:nvPr/>
        </p:nvSpPr>
        <p:spPr>
          <a:xfrm>
            <a:off x="3298371" y="1774371"/>
            <a:ext cx="4985658" cy="4638675"/>
          </a:xfrm>
          <a:prstGeom prst="rect">
            <a:avLst/>
          </a:prstGeom>
          <a:noFill/>
          <a:ln w="539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727D1-55F2-4035-84A6-5287AF049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573" y="2542266"/>
            <a:ext cx="8588829" cy="1325563"/>
          </a:xfrm>
        </p:spPr>
        <p:txBody>
          <a:bodyPr>
            <a:noAutofit/>
          </a:bodyPr>
          <a:lstStyle/>
          <a:p>
            <a:r>
              <a:rPr lang="en-US" sz="16000" b="1" dirty="0">
                <a:solidFill>
                  <a:srgbClr val="00B050"/>
                </a:solidFill>
              </a:rPr>
              <a:t>S</a:t>
            </a:r>
            <a:r>
              <a:rPr lang="en-US" sz="16000" b="1" dirty="0">
                <a:solidFill>
                  <a:srgbClr val="002060"/>
                </a:solidFill>
              </a:rPr>
              <a:t>T</a:t>
            </a:r>
            <a:r>
              <a:rPr lang="en-US" sz="16000" b="1" dirty="0">
                <a:solidFill>
                  <a:srgbClr val="FF0000"/>
                </a:solidFill>
              </a:rPr>
              <a:t>R</a:t>
            </a:r>
            <a:r>
              <a:rPr lang="en-US" sz="16000" b="1" dirty="0">
                <a:solidFill>
                  <a:srgbClr val="FFFF00"/>
                </a:solidFill>
              </a:rPr>
              <a:t>A</a:t>
            </a:r>
            <a:r>
              <a:rPr lang="en-US" sz="16000" b="1" dirty="0">
                <a:solidFill>
                  <a:srgbClr val="0070C0"/>
                </a:solidFill>
              </a:rPr>
              <a:t>T</a:t>
            </a:r>
            <a:r>
              <a:rPr lang="en-US" sz="16000" b="1" dirty="0">
                <a:solidFill>
                  <a:srgbClr val="7030A0"/>
                </a:solidFill>
              </a:rPr>
              <a:t>E</a:t>
            </a:r>
            <a:r>
              <a:rPr lang="en-US" sz="16000" b="1" dirty="0">
                <a:solidFill>
                  <a:srgbClr val="FFC000"/>
                </a:solidFill>
              </a:rPr>
              <a:t>G</a:t>
            </a:r>
            <a:r>
              <a:rPr lang="en-US" sz="16000" b="1" dirty="0">
                <a:solidFill>
                  <a:srgbClr val="00B050"/>
                </a:solidFill>
              </a:rPr>
              <a:t>Y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679D094-9EC4-428E-B48D-21C0403AA634}"/>
              </a:ext>
            </a:extLst>
          </p:cNvPr>
          <p:cNvSpPr/>
          <p:nvPr/>
        </p:nvSpPr>
        <p:spPr>
          <a:xfrm>
            <a:off x="1785257" y="1872343"/>
            <a:ext cx="9198429" cy="2449286"/>
          </a:xfrm>
          <a:prstGeom prst="roundRect">
            <a:avLst/>
          </a:prstGeom>
          <a:noFill/>
          <a:ln w="1238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528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44846-6C7B-43C0-B66C-482A6FC25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571" y="2495323"/>
            <a:ext cx="11234058" cy="1325563"/>
          </a:xfrm>
        </p:spPr>
        <p:txBody>
          <a:bodyPr>
            <a:noAutofit/>
          </a:bodyPr>
          <a:lstStyle/>
          <a:p>
            <a:r>
              <a:rPr lang="en-US" sz="8800" dirty="0"/>
              <a:t>To write a sentence we use the </a:t>
            </a:r>
            <a:r>
              <a:rPr lang="en-US" sz="13000" b="1" dirty="0">
                <a:solidFill>
                  <a:srgbClr val="FF0000"/>
                </a:solidFill>
              </a:rPr>
              <a:t>PENS</a:t>
            </a:r>
            <a:r>
              <a:rPr lang="en-US" sz="8800" dirty="0"/>
              <a:t> strategy.</a:t>
            </a:r>
          </a:p>
        </p:txBody>
      </p:sp>
    </p:spTree>
    <p:extLst>
      <p:ext uri="{BB962C8B-B14F-4D97-AF65-F5344CB8AC3E}">
        <p14:creationId xmlns:p14="http://schemas.microsoft.com/office/powerpoint/2010/main" val="3870118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B6326B4-EB54-404D-B4E7-552C8999BB65}"/>
              </a:ext>
            </a:extLst>
          </p:cNvPr>
          <p:cNvSpPr txBox="1"/>
          <p:nvPr/>
        </p:nvSpPr>
        <p:spPr>
          <a:xfrm>
            <a:off x="2950029" y="555172"/>
            <a:ext cx="93290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dirty="0">
                <a:solidFill>
                  <a:srgbClr val="C00000"/>
                </a:solidFill>
              </a:rPr>
              <a:t>P</a:t>
            </a:r>
            <a:r>
              <a:rPr lang="en-US" sz="12000" dirty="0"/>
              <a:t>ick</a:t>
            </a:r>
            <a:r>
              <a:rPr lang="en-US" sz="7200" dirty="0"/>
              <a:t> a formula.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DE62EF-2723-4782-9CCD-3F53DCE340A6}"/>
              </a:ext>
            </a:extLst>
          </p:cNvPr>
          <p:cNvSpPr txBox="1"/>
          <p:nvPr/>
        </p:nvSpPr>
        <p:spPr>
          <a:xfrm>
            <a:off x="5045529" y="2993571"/>
            <a:ext cx="1888671" cy="2092881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3000" dirty="0"/>
              <a:t>SV</a:t>
            </a:r>
          </a:p>
        </p:txBody>
      </p:sp>
    </p:spTree>
    <p:extLst>
      <p:ext uri="{BB962C8B-B14F-4D97-AF65-F5344CB8AC3E}">
        <p14:creationId xmlns:p14="http://schemas.microsoft.com/office/powerpoint/2010/main" val="874786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B6326B4-EB54-404D-B4E7-552C8999BB65}"/>
              </a:ext>
            </a:extLst>
          </p:cNvPr>
          <p:cNvSpPr txBox="1"/>
          <p:nvPr/>
        </p:nvSpPr>
        <p:spPr>
          <a:xfrm>
            <a:off x="424543" y="598714"/>
            <a:ext cx="126709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dirty="0">
                <a:solidFill>
                  <a:srgbClr val="C00000"/>
                </a:solidFill>
              </a:rPr>
              <a:t>E</a:t>
            </a:r>
            <a:r>
              <a:rPr lang="en-US" sz="6700" dirty="0"/>
              <a:t>xplore</a:t>
            </a:r>
            <a:r>
              <a:rPr lang="en-US" sz="6700" dirty="0">
                <a:solidFill>
                  <a:srgbClr val="C00000"/>
                </a:solidFill>
              </a:rPr>
              <a:t> </a:t>
            </a:r>
            <a:r>
              <a:rPr lang="en-US" sz="6700" dirty="0"/>
              <a:t>words to fit the formula.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965CD0-D2E0-418D-9714-2AF0ED63D8DD}"/>
              </a:ext>
            </a:extLst>
          </p:cNvPr>
          <p:cNvSpPr txBox="1"/>
          <p:nvPr/>
        </p:nvSpPr>
        <p:spPr>
          <a:xfrm>
            <a:off x="2188028" y="3320142"/>
            <a:ext cx="3189514" cy="144655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800" dirty="0"/>
              <a:t>turtles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64056B-C429-45AF-8096-55CB1F5C030E}"/>
              </a:ext>
            </a:extLst>
          </p:cNvPr>
          <p:cNvSpPr txBox="1"/>
          <p:nvPr/>
        </p:nvSpPr>
        <p:spPr>
          <a:xfrm>
            <a:off x="6814460" y="3320142"/>
            <a:ext cx="2830287" cy="144655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800" dirty="0"/>
              <a:t>crawl</a:t>
            </a:r>
          </a:p>
        </p:txBody>
      </p:sp>
    </p:spTree>
    <p:extLst>
      <p:ext uri="{BB962C8B-B14F-4D97-AF65-F5344CB8AC3E}">
        <p14:creationId xmlns:p14="http://schemas.microsoft.com/office/powerpoint/2010/main" val="3014089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B6326B4-EB54-404D-B4E7-552C8999BB65}"/>
              </a:ext>
            </a:extLst>
          </p:cNvPr>
          <p:cNvSpPr txBox="1"/>
          <p:nvPr/>
        </p:nvSpPr>
        <p:spPr>
          <a:xfrm>
            <a:off x="2982685" y="674914"/>
            <a:ext cx="706482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dirty="0">
                <a:solidFill>
                  <a:srgbClr val="C00000"/>
                </a:solidFill>
              </a:rPr>
              <a:t>N</a:t>
            </a:r>
            <a:r>
              <a:rPr lang="en-US" sz="6700" dirty="0"/>
              <a:t>ote the words.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965CD0-D2E0-418D-9714-2AF0ED63D8DD}"/>
              </a:ext>
            </a:extLst>
          </p:cNvPr>
          <p:cNvSpPr txBox="1"/>
          <p:nvPr/>
        </p:nvSpPr>
        <p:spPr>
          <a:xfrm>
            <a:off x="1338943" y="3416781"/>
            <a:ext cx="9916885" cy="144655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800" dirty="0"/>
              <a:t>Turtles  crawl slowly.</a:t>
            </a:r>
          </a:p>
        </p:txBody>
      </p:sp>
    </p:spTree>
    <p:extLst>
      <p:ext uri="{BB962C8B-B14F-4D97-AF65-F5344CB8AC3E}">
        <p14:creationId xmlns:p14="http://schemas.microsoft.com/office/powerpoint/2010/main" val="2060382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B6326B4-EB54-404D-B4E7-552C8999BB65}"/>
              </a:ext>
            </a:extLst>
          </p:cNvPr>
          <p:cNvSpPr txBox="1"/>
          <p:nvPr/>
        </p:nvSpPr>
        <p:spPr>
          <a:xfrm>
            <a:off x="2982685" y="674914"/>
            <a:ext cx="706482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dirty="0">
                <a:solidFill>
                  <a:srgbClr val="C00000"/>
                </a:solidFill>
              </a:rPr>
              <a:t>S</a:t>
            </a:r>
            <a:r>
              <a:rPr lang="en-US" sz="6700" dirty="0"/>
              <a:t>earch</a:t>
            </a:r>
            <a:r>
              <a:rPr lang="en-US" sz="6700" dirty="0">
                <a:solidFill>
                  <a:srgbClr val="C00000"/>
                </a:solidFill>
              </a:rPr>
              <a:t> </a:t>
            </a:r>
            <a:r>
              <a:rPr lang="en-US" sz="6700" dirty="0"/>
              <a:t>and check.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B61CAC-7917-4279-BC8B-106718E80873}"/>
              </a:ext>
            </a:extLst>
          </p:cNvPr>
          <p:cNvSpPr/>
          <p:nvPr/>
        </p:nvSpPr>
        <p:spPr>
          <a:xfrm>
            <a:off x="4093029" y="2895600"/>
            <a:ext cx="4191000" cy="3517446"/>
          </a:xfrm>
          <a:prstGeom prst="rect">
            <a:avLst/>
          </a:prstGeom>
          <a:noFill/>
          <a:ln w="539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98DC91C-B04C-4A5F-BB83-50D7972D161C}"/>
              </a:ext>
            </a:extLst>
          </p:cNvPr>
          <p:cNvSpPr txBox="1">
            <a:spLocks noChangeArrowheads="1"/>
          </p:cNvSpPr>
          <p:nvPr/>
        </p:nvSpPr>
        <p:spPr>
          <a:xfrm>
            <a:off x="4535039" y="2966621"/>
            <a:ext cx="4500562" cy="463867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FontTx/>
              <a:buNone/>
            </a:pPr>
            <a:r>
              <a:rPr lang="en-US" altLang="en-US" sz="3600" dirty="0"/>
              <a:t>Capital letter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en-US" altLang="en-US" sz="3600" dirty="0"/>
              <a:t>End punctuation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en-US" altLang="en-US" sz="3600" dirty="0"/>
              <a:t>Subject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en-US" altLang="en-US" sz="3600" dirty="0"/>
              <a:t>Verb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en-US" altLang="en-US" sz="3600" dirty="0"/>
              <a:t>Make sense</a:t>
            </a:r>
          </a:p>
        </p:txBody>
      </p:sp>
    </p:spTree>
    <p:extLst>
      <p:ext uri="{BB962C8B-B14F-4D97-AF65-F5344CB8AC3E}">
        <p14:creationId xmlns:p14="http://schemas.microsoft.com/office/powerpoint/2010/main" val="943667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44846-6C7B-43C0-B66C-482A6FC25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256" y="2549751"/>
            <a:ext cx="12083143" cy="1325563"/>
          </a:xfrm>
        </p:spPr>
        <p:txBody>
          <a:bodyPr>
            <a:noAutofit/>
          </a:bodyPr>
          <a:lstStyle/>
          <a:p>
            <a:r>
              <a:rPr lang="en-US" sz="8800" dirty="0"/>
              <a:t>To check a sentence we use the </a:t>
            </a:r>
            <a:r>
              <a:rPr lang="en-US" sz="13000" b="1" dirty="0">
                <a:solidFill>
                  <a:srgbClr val="FF0000"/>
                </a:solidFill>
              </a:rPr>
              <a:t>MARK</a:t>
            </a:r>
            <a:r>
              <a:rPr lang="en-US" sz="8800" dirty="0"/>
              <a:t> strategy.</a:t>
            </a:r>
          </a:p>
        </p:txBody>
      </p:sp>
    </p:spTree>
    <p:extLst>
      <p:ext uri="{BB962C8B-B14F-4D97-AF65-F5344CB8AC3E}">
        <p14:creationId xmlns:p14="http://schemas.microsoft.com/office/powerpoint/2010/main" val="1430591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118</Words>
  <Application>Microsoft Office PowerPoint</Application>
  <PresentationFormat>Widescreen</PresentationFormat>
  <Paragraphs>36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STRATEGY</vt:lpstr>
      <vt:lpstr>To write a sentence we use the PENS strategy.</vt:lpstr>
      <vt:lpstr>PowerPoint Presentation</vt:lpstr>
      <vt:lpstr>PowerPoint Presentation</vt:lpstr>
      <vt:lpstr>PowerPoint Presentation</vt:lpstr>
      <vt:lpstr>PowerPoint Presentation</vt:lpstr>
      <vt:lpstr>To check a sentence we use the MARK strategy.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Dotti Turner</dc:creator>
  <cp:lastModifiedBy>Dotti Turner</cp:lastModifiedBy>
  <cp:revision>4</cp:revision>
  <dcterms:created xsi:type="dcterms:W3CDTF">2021-12-13T22:07:54Z</dcterms:created>
  <dcterms:modified xsi:type="dcterms:W3CDTF">2022-09-22T01:34:15Z</dcterms:modified>
</cp:coreProperties>
</file>