
<file path=[Content_Types].xml><?xml version="1.0" encoding="utf-8"?>
<Types xmlns="http://schemas.openxmlformats.org/package/2006/content-types">
  <Override PartName="/ppt/slides/slide12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40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88" r:id="rId2"/>
    <p:sldId id="289" r:id="rId3"/>
    <p:sldId id="256" r:id="rId4"/>
    <p:sldId id="271" r:id="rId5"/>
    <p:sldId id="257" r:id="rId6"/>
    <p:sldId id="269" r:id="rId7"/>
    <p:sldId id="259" r:id="rId8"/>
    <p:sldId id="261" r:id="rId9"/>
    <p:sldId id="263" r:id="rId10"/>
    <p:sldId id="265" r:id="rId11"/>
    <p:sldId id="267" r:id="rId12"/>
    <p:sldId id="287" r:id="rId13"/>
    <p:sldId id="273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92" r:id="rId25"/>
    <p:sldId id="290" r:id="rId26"/>
    <p:sldId id="291" r:id="rId27"/>
    <p:sldId id="293" r:id="rId28"/>
    <p:sldId id="294" r:id="rId29"/>
    <p:sldId id="295" r:id="rId30"/>
    <p:sldId id="296" r:id="rId31"/>
    <p:sldId id="297" r:id="rId32"/>
    <p:sldId id="300" r:id="rId33"/>
    <p:sldId id="298" r:id="rId34"/>
    <p:sldId id="299" r:id="rId35"/>
    <p:sldId id="301" r:id="rId36"/>
    <p:sldId id="302" r:id="rId37"/>
    <p:sldId id="304" r:id="rId38"/>
    <p:sldId id="303" r:id="rId39"/>
    <p:sldId id="305" r:id="rId40"/>
    <p:sldId id="306" r:id="rId41"/>
    <p:sldId id="307" r:id="rId42"/>
    <p:sldId id="308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19" d="100"/>
          <a:sy n="119" d="100"/>
        </p:scale>
        <p:origin x="-112" y="-1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tableStyles" Target="tableStyles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handoutMaster" Target="handoutMasters/handoutMaster1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theme" Target="theme/theme1.xml"/><Relationship Id="rId44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printerSettings" Target="printerSettings/printerSettings1.bin"/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2FEC9-2CC0-D649-94AF-AA069D91BC01}" type="datetimeFigureOut">
              <a:rPr lang="en-US" smtClean="0"/>
              <a:pPr/>
              <a:t>5/11/10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1B25E3-E26C-E841-A442-97B0F04F6B6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B9E4B-E536-8745-8337-D7E08112E6AC}" type="datetimeFigureOut">
              <a:rPr lang="en-US" smtClean="0"/>
              <a:pPr/>
              <a:t>5/11/10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E958E1-FD77-894A-86D9-4631736967A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11C927-23A8-EE41-AC0E-E30A43324BF7}" type="slidenum">
              <a:rPr lang="en-US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rPr>
              <a:pPr/>
              <a:t>6</a:t>
            </a:fld>
            <a:endParaRPr lang="en-US" dirty="0"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0DF8CF-8BD5-834F-ABA4-002B054AE6CF}" type="slidenum">
              <a:rPr lang="en-US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rPr>
              <a:pPr/>
              <a:t>7</a:t>
            </a:fld>
            <a:endParaRPr lang="en-US" dirty="0"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C481F6-E4E2-1841-9804-062E81D27DF4}" type="slidenum">
              <a:rPr lang="en-US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rPr>
              <a:pPr/>
              <a:t>8</a:t>
            </a:fld>
            <a:endParaRPr lang="en-US" dirty="0"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8EE33A-03D3-3341-AC61-3CE2A1723EC4}" type="slidenum">
              <a:rPr lang="en-US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rPr>
              <a:pPr/>
              <a:t>9</a:t>
            </a:fld>
            <a:endParaRPr lang="en-US" dirty="0"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64F423-1DF7-7B42-9E19-17D97A4E1F1C}" type="slidenum">
              <a:rPr lang="en-US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rPr>
              <a:pPr/>
              <a:t>10</a:t>
            </a:fld>
            <a:endParaRPr lang="en-US" dirty="0"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4CBEF5-733F-8848-BF02-F9564BE49C92}" type="slidenum">
              <a:rPr lang="en-US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rPr>
              <a:pPr/>
              <a:t>11</a:t>
            </a:fld>
            <a:endParaRPr lang="en-US" dirty="0"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D96F34-C395-4642-AB52-D23A9BEF0CBA}" type="slidenum">
              <a:rPr lang="en-US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rPr>
              <a:pPr/>
              <a:t>13</a:t>
            </a:fld>
            <a:endParaRPr lang="en-US" dirty="0"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B0DF1-29CC-C044-A0C8-160183DEC9A2}" type="datetime1">
              <a:rPr lang="en-US" smtClean="0"/>
              <a:pPr/>
              <a:t>5/11/10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FA39-EAED-1541-B2C4-56276BB0CF9D}" type="datetime1">
              <a:rPr lang="en-US" smtClean="0"/>
              <a:pPr/>
              <a:t>5/11/10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627B-9459-D54D-919E-DC1405123C8D}" type="datetime1">
              <a:rPr lang="en-US" smtClean="0"/>
              <a:pPr/>
              <a:t>5/11/10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B911-0030-F345-B799-3D8669C93385}" type="datetime1">
              <a:rPr lang="en-US" smtClean="0"/>
              <a:pPr/>
              <a:t>5/11/10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6297A-4683-D64A-A211-9BC6968D696F}" type="datetime1">
              <a:rPr lang="en-US" smtClean="0"/>
              <a:pPr/>
              <a:t>5/11/10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487-86AF-074D-85AC-F6B4A1D97EDA}" type="datetime1">
              <a:rPr lang="en-US" smtClean="0"/>
              <a:pPr/>
              <a:t>5/11/10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06CD-2F4F-3343-AB02-96C404974398}" type="datetime1">
              <a:rPr lang="en-US" smtClean="0"/>
              <a:pPr/>
              <a:t>5/11/10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D3A7-80CF-2D4C-8A30-92336C85459A}" type="datetime1">
              <a:rPr lang="en-US" smtClean="0"/>
              <a:pPr/>
              <a:t>5/11/10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89B02-70E7-4943-9AC4-A3CC875B8FD8}" type="datetime1">
              <a:rPr lang="en-US" smtClean="0"/>
              <a:pPr/>
              <a:t>5/11/10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23F0-C1E4-7A4E-B616-B5CA0675DC86}" type="datetime1">
              <a:rPr lang="en-US" smtClean="0"/>
              <a:pPr/>
              <a:t>5/11/10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7EB-7B2A-CE42-8F0E-476EDFAD277B}" type="datetime1">
              <a:rPr lang="en-US" smtClean="0"/>
              <a:pPr/>
              <a:t>5/11/10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C3103-E3A2-FC45-B501-3C26EB870466}" type="datetime1">
              <a:rPr lang="en-US" smtClean="0"/>
              <a:pPr/>
              <a:t>5/11/10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055AB-9BA2-A74C-993A-A7DAB749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543800" cy="1828799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The EDIT Strategy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1"/>
            <a:ext cx="6629400" cy="4206874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Presented at the National SIM Professional Development Conference</a:t>
            </a:r>
          </a:p>
          <a:p>
            <a:endParaRPr lang="en-US" sz="3600" dirty="0" smtClean="0">
              <a:solidFill>
                <a:schemeClr val="tx1"/>
              </a:solidFill>
            </a:endParaRPr>
          </a:p>
          <a:p>
            <a:r>
              <a:rPr lang="en-US" sz="3600" dirty="0" smtClean="0">
                <a:solidFill>
                  <a:schemeClr val="tx1"/>
                </a:solidFill>
              </a:rPr>
              <a:t>July 2010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3027" dirty="0" smtClean="0">
                <a:solidFill>
                  <a:schemeClr val="tx1"/>
                </a:solidFill>
              </a:rPr>
              <a:t>Charlie Hughes Ph.D.</a:t>
            </a:r>
          </a:p>
          <a:p>
            <a:r>
              <a:rPr lang="en-US" sz="3027" dirty="0" smtClean="0">
                <a:solidFill>
                  <a:schemeClr val="tx1"/>
                </a:solidFill>
              </a:rPr>
              <a:t>Penn State University</a:t>
            </a:r>
            <a:endParaRPr lang="en-US" sz="3027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0"/>
            <a:ext cx="7924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STUDY RESULTS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pPr marL="609600" indent="-609600" algn="l" eaLnBrk="1" hangingPunct="1">
              <a:buFont typeface="Arial" pitchFamily="-109" charset="0"/>
              <a:buAutoNum type="arabicPeriod"/>
              <a:defRPr/>
            </a:pP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Significant difference between treatment and control for </a:t>
            </a:r>
            <a:r>
              <a:rPr lang="en-US" i="1" dirty="0">
                <a:solidFill>
                  <a:schemeClr val="tx1"/>
                </a:solidFill>
                <a:ea typeface="+mn-ea"/>
                <a:cs typeface="+mn-cs"/>
              </a:rPr>
              <a:t>maintenance </a:t>
            </a: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measure on embedded error passage (p&lt;.01). 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 </a:t>
            </a:r>
          </a:p>
          <a:p>
            <a:pPr marL="609600" indent="-609600" algn="l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  <a:ea typeface="+mn-ea"/>
                <a:cs typeface="+mn-cs"/>
              </a:rPr>
              <a:t>(</a:t>
            </a:r>
            <a:r>
              <a:rPr lang="en-US" b="1" dirty="0">
                <a:solidFill>
                  <a:schemeClr val="tx1"/>
                </a:solidFill>
                <a:ea typeface="+mn-ea"/>
                <a:cs typeface="+mn-cs"/>
              </a:rPr>
              <a:t>78% corrected vs. 19%)</a:t>
            </a:r>
          </a:p>
          <a:p>
            <a:pPr marL="609600" indent="-609600" algn="l" eaLnBrk="1" hangingPunct="1">
              <a:buFont typeface="Arial" pitchFamily="-109" charset="0"/>
              <a:buAutoNum type="arabicPeriod"/>
              <a:defRPr/>
            </a:pPr>
            <a:endParaRPr lang="en-US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marL="609600" indent="-609600" algn="l" eaLnBrk="1" hangingPunct="1"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2.	Significant </a:t>
            </a: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difference between treatment and control for </a:t>
            </a:r>
            <a:r>
              <a:rPr lang="en-US" i="1" dirty="0">
                <a:solidFill>
                  <a:schemeClr val="tx1"/>
                </a:solidFill>
                <a:ea typeface="+mn-ea"/>
                <a:cs typeface="+mn-cs"/>
              </a:rPr>
              <a:t>maintenance</a:t>
            </a: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 measure on student generated passage (p&lt;.01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).</a:t>
            </a:r>
          </a:p>
          <a:p>
            <a:pPr marL="609600" indent="-609600" algn="l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en-US" b="1" dirty="0">
                <a:solidFill>
                  <a:schemeClr val="tx1"/>
                </a:solidFill>
                <a:ea typeface="+mn-ea"/>
                <a:cs typeface="+mn-cs"/>
              </a:rPr>
              <a:t>(.06 ratio</a:t>
            </a:r>
            <a:r>
              <a:rPr lang="en-US" b="1" dirty="0" smtClean="0">
                <a:solidFill>
                  <a:schemeClr val="tx1"/>
                </a:solidFill>
                <a:ea typeface="+mn-ea"/>
                <a:cs typeface="+mn-cs"/>
              </a:rPr>
              <a:t> vs. </a:t>
            </a:r>
            <a:r>
              <a:rPr lang="en-US" b="1" dirty="0">
                <a:solidFill>
                  <a:schemeClr val="tx1"/>
                </a:solidFill>
                <a:ea typeface="+mn-ea"/>
                <a:cs typeface="+mn-cs"/>
              </a:rPr>
              <a:t>.28)</a:t>
            </a:r>
          </a:p>
          <a:p>
            <a:pPr marL="609600" indent="-609600" algn="l" eaLnBrk="1" hangingPunct="1"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0"/>
            <a:ext cx="80010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1"/>
                </a:solidFill>
                <a:ea typeface="+mj-ea"/>
                <a:cs typeface="+mj-cs"/>
              </a:rPr>
              <a:t>STUDY RESULTS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676400"/>
            <a:ext cx="9144000" cy="4876800"/>
          </a:xfrm>
        </p:spPr>
        <p:txBody>
          <a:bodyPr>
            <a:normAutofit fontScale="85000" lnSpcReduction="20000"/>
          </a:bodyPr>
          <a:lstStyle/>
          <a:p>
            <a:pPr algn="l" eaLnBrk="1" hangingPunct="1">
              <a:defRPr/>
            </a:pPr>
            <a:r>
              <a:rPr lang="en-US" dirty="0" smtClean="0"/>
              <a:t>•	</a:t>
            </a:r>
            <a:r>
              <a:rPr lang="en-US" dirty="0" smtClean="0">
                <a:solidFill>
                  <a:schemeClr val="tx1"/>
                </a:solidFill>
                <a:latin typeface="ヒラギノ角ゴ Pro W3" pitchFamily="-109" charset="-128"/>
                <a:ea typeface="+mn-ea"/>
                <a:cs typeface="+mn-cs"/>
              </a:rPr>
              <a:t>Posttest </a:t>
            </a:r>
            <a:r>
              <a:rPr lang="en-US" dirty="0">
                <a:solidFill>
                  <a:schemeClr val="tx1"/>
                </a:solidFill>
                <a:latin typeface="ヒラギノ角ゴ Pro W3" pitchFamily="-109" charset="-128"/>
                <a:ea typeface="+mn-ea"/>
                <a:cs typeface="+mn-cs"/>
              </a:rPr>
              <a:t>comparison between </a:t>
            </a:r>
            <a:r>
              <a:rPr lang="en-US" i="1" dirty="0">
                <a:solidFill>
                  <a:schemeClr val="tx1"/>
                </a:solidFill>
                <a:latin typeface="ヒラギノ角ゴ Pro W3" pitchFamily="-109" charset="-128"/>
                <a:ea typeface="+mn-ea"/>
                <a:cs typeface="+mn-cs"/>
              </a:rPr>
              <a:t>control,</a:t>
            </a:r>
            <a:r>
              <a:rPr lang="en-US" i="1" dirty="0" smtClean="0">
                <a:solidFill>
                  <a:schemeClr val="tx1"/>
                </a:solidFill>
                <a:latin typeface="ヒラギノ角ゴ Pro W3" pitchFamily="-109" charset="-128"/>
                <a:ea typeface="+mn-ea"/>
                <a:cs typeface="+mn-cs"/>
              </a:rPr>
              <a:t> 			  	treatment, </a:t>
            </a:r>
            <a:r>
              <a:rPr lang="en-US" i="1" dirty="0">
                <a:solidFill>
                  <a:schemeClr val="tx1"/>
                </a:solidFill>
                <a:latin typeface="ヒラギノ角ゴ Pro W3" pitchFamily="-109" charset="-128"/>
                <a:ea typeface="+mn-ea"/>
                <a:cs typeface="+mn-cs"/>
              </a:rPr>
              <a:t>and gen. ed. group</a:t>
            </a:r>
            <a:r>
              <a:rPr lang="en-US" dirty="0" smtClean="0">
                <a:solidFill>
                  <a:schemeClr val="tx1"/>
                </a:solidFill>
                <a:latin typeface="ヒラギノ角ゴ Pro W3" pitchFamily="-109" charset="-128"/>
                <a:ea typeface="+mn-ea"/>
                <a:cs typeface="+mn-cs"/>
              </a:rPr>
              <a:t>.</a:t>
            </a:r>
          </a:p>
          <a:p>
            <a:pPr algn="l" eaLnBrk="1" hangingPunct="1">
              <a:defRPr/>
            </a:pPr>
            <a:endParaRPr lang="en-US" dirty="0" smtClean="0">
              <a:solidFill>
                <a:schemeClr val="tx1"/>
              </a:solidFill>
              <a:latin typeface="ヒラギノ角ゴ Pro W3" pitchFamily="-109" charset="-128"/>
              <a:ea typeface="+mn-ea"/>
              <a:cs typeface="+mn-cs"/>
            </a:endParaRPr>
          </a:p>
          <a:p>
            <a:pPr algn="l" eaLnBrk="1" hangingPunct="1">
              <a:defRPr/>
            </a:pPr>
            <a:r>
              <a:rPr lang="en-US" dirty="0" smtClean="0">
                <a:solidFill>
                  <a:schemeClr val="tx1"/>
                </a:solidFill>
                <a:latin typeface="ヒラギノ角ゴ Pro W3" pitchFamily="-109" charset="-128"/>
              </a:rPr>
              <a:t>•	Significant difference between </a:t>
            </a:r>
            <a:r>
              <a:rPr lang="en-US" i="1" dirty="0" smtClean="0">
                <a:solidFill>
                  <a:schemeClr val="tx1"/>
                </a:solidFill>
                <a:latin typeface="ヒラギノ角ゴ Pro W3" pitchFamily="-109" charset="-128"/>
              </a:rPr>
              <a:t>Gen. Ed. &amp; Control </a:t>
            </a:r>
            <a:r>
              <a:rPr lang="en-US" dirty="0" smtClean="0">
                <a:solidFill>
                  <a:schemeClr val="tx1"/>
                </a:solidFill>
                <a:latin typeface="ヒラギノ角ゴ Pro W3" pitchFamily="-109" charset="-128"/>
              </a:rPr>
              <a:t>	group</a:t>
            </a:r>
          </a:p>
          <a:p>
            <a:pPr algn="l" eaLnBrk="1" hangingPunct="1">
              <a:defRPr/>
            </a:pPr>
            <a:endParaRPr lang="en-US" dirty="0" smtClean="0">
              <a:solidFill>
                <a:schemeClr val="tx1"/>
              </a:solidFill>
              <a:latin typeface="ヒラギノ角ゴ Pro W3" pitchFamily="-109" charset="-128"/>
              <a:ea typeface="+mn-ea"/>
              <a:cs typeface="+mn-cs"/>
            </a:endParaRPr>
          </a:p>
          <a:p>
            <a:pPr algn="l" eaLnBrk="1" hangingPunct="1">
              <a:defRPr/>
            </a:pPr>
            <a:r>
              <a:rPr lang="en-US" dirty="0" smtClean="0">
                <a:solidFill>
                  <a:schemeClr val="tx1"/>
                </a:solidFill>
                <a:latin typeface="ヒラギノ角ゴ Pro W3" pitchFamily="-109" charset="-128"/>
              </a:rPr>
              <a:t>•   </a:t>
            </a:r>
            <a:r>
              <a:rPr lang="en-US" b="1" dirty="0" smtClean="0">
                <a:solidFill>
                  <a:schemeClr val="tx1"/>
                </a:solidFill>
                <a:latin typeface="ヒラギノ角ゴ Pro W3" pitchFamily="-109" charset="-128"/>
              </a:rPr>
              <a:t>No</a:t>
            </a:r>
            <a:r>
              <a:rPr lang="en-US" dirty="0" smtClean="0">
                <a:solidFill>
                  <a:schemeClr val="tx1"/>
                </a:solidFill>
                <a:latin typeface="ヒラギノ角ゴ Pro W3" pitchFamily="-109" charset="-128"/>
              </a:rPr>
              <a:t> significant difference between </a:t>
            </a:r>
            <a:r>
              <a:rPr lang="en-US" i="1" dirty="0" smtClean="0">
                <a:solidFill>
                  <a:schemeClr val="tx1"/>
                </a:solidFill>
                <a:latin typeface="ヒラギノ角ゴ Pro W3" pitchFamily="-109" charset="-128"/>
              </a:rPr>
              <a:t>Gen. Ed. &amp; 	Treatment Group</a:t>
            </a:r>
            <a:r>
              <a:rPr lang="en-US" dirty="0" smtClean="0">
                <a:solidFill>
                  <a:schemeClr val="tx1"/>
                </a:solidFill>
                <a:latin typeface="ヒラギノ角ゴ Pro W3" pitchFamily="-109" charset="-128"/>
              </a:rPr>
              <a:t>:</a:t>
            </a:r>
            <a:endParaRPr lang="en-US" dirty="0" smtClean="0">
              <a:solidFill>
                <a:schemeClr val="tx1"/>
              </a:solidFill>
              <a:latin typeface="ヒラギノ角ゴ Pro W3" pitchFamily="-109" charset="-128"/>
              <a:ea typeface="+mn-ea"/>
              <a:cs typeface="+mn-cs"/>
            </a:endParaRPr>
          </a:p>
          <a:p>
            <a:pPr algn="l" eaLnBrk="1" hangingPunct="1">
              <a:defRPr/>
            </a:pPr>
            <a:endParaRPr lang="en-US" dirty="0" smtClean="0">
              <a:solidFill>
                <a:schemeClr val="tx1"/>
              </a:solidFill>
              <a:latin typeface="ヒラギノ角ゴ Pro W3" pitchFamily="-109" charset="-128"/>
            </a:endParaRPr>
          </a:p>
          <a:p>
            <a:pPr algn="l" eaLnBrk="1" hangingPunct="1">
              <a:defRPr/>
            </a:pPr>
            <a:r>
              <a:rPr lang="en-US" dirty="0" smtClean="0">
                <a:solidFill>
                  <a:schemeClr val="tx1"/>
                </a:solidFill>
                <a:latin typeface="ヒラギノ角ゴ Pro W3" pitchFamily="-109" charset="-128"/>
                <a:ea typeface="+mn-ea"/>
                <a:cs typeface="+mn-cs"/>
              </a:rPr>
              <a:t>	</a:t>
            </a:r>
            <a:r>
              <a:rPr lang="en-US" b="1" dirty="0">
                <a:solidFill>
                  <a:schemeClr val="tx1"/>
                </a:solidFill>
                <a:latin typeface="ヒラギノ角ゴ Pro W3" pitchFamily="-109" charset="-128"/>
                <a:ea typeface="+mn-ea"/>
                <a:cs typeface="+mn-cs"/>
              </a:rPr>
              <a:t>error embedded</a:t>
            </a:r>
            <a:r>
              <a:rPr lang="en-US" dirty="0">
                <a:solidFill>
                  <a:schemeClr val="tx1"/>
                </a:solidFill>
                <a:latin typeface="ヒラギノ角ゴ Pro W3" pitchFamily="-109" charset="-128"/>
                <a:ea typeface="+mn-ea"/>
                <a:cs typeface="+mn-cs"/>
              </a:rPr>
              <a:t>:</a:t>
            </a:r>
            <a:r>
              <a:rPr lang="en-US" dirty="0" smtClean="0">
                <a:solidFill>
                  <a:schemeClr val="tx1"/>
                </a:solidFill>
                <a:latin typeface="ヒラギノ角ゴ Pro W3" pitchFamily="-109" charset="-128"/>
                <a:ea typeface="+mn-ea"/>
                <a:cs typeface="+mn-cs"/>
              </a:rPr>
              <a:t> 		</a:t>
            </a:r>
            <a:r>
              <a:rPr lang="en-US" b="1" dirty="0" smtClean="0">
                <a:solidFill>
                  <a:schemeClr val="tx1"/>
                </a:solidFill>
                <a:latin typeface="ヒラギノ角ゴ Pro W3" pitchFamily="-109" charset="-128"/>
                <a:ea typeface="+mn-ea"/>
                <a:cs typeface="+mn-cs"/>
              </a:rPr>
              <a:t>67% vs. </a:t>
            </a:r>
            <a:r>
              <a:rPr lang="en-US" b="1" dirty="0" smtClean="0">
                <a:solidFill>
                  <a:schemeClr val="tx1"/>
                </a:solidFill>
                <a:latin typeface="ヒラギノ角ゴ Pro W3" pitchFamily="-109" charset="-128"/>
              </a:rPr>
              <a:t>80</a:t>
            </a:r>
            <a:r>
              <a:rPr lang="en-US" b="1" dirty="0" smtClean="0">
                <a:solidFill>
                  <a:schemeClr val="tx1"/>
                </a:solidFill>
                <a:latin typeface="ヒラギノ角ゴ Pro W3" pitchFamily="-109" charset="-128"/>
                <a:ea typeface="+mn-ea"/>
                <a:cs typeface="+mn-cs"/>
              </a:rPr>
              <a:t>%</a:t>
            </a:r>
            <a:endParaRPr lang="en-US" b="1" dirty="0">
              <a:solidFill>
                <a:schemeClr val="tx1"/>
              </a:solidFill>
              <a:latin typeface="ヒラギノ角ゴ Pro W3" pitchFamily="-109" charset="-128"/>
              <a:ea typeface="+mn-ea"/>
              <a:cs typeface="+mn-cs"/>
            </a:endParaRPr>
          </a:p>
          <a:p>
            <a:pPr algn="l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ヒラギノ角ゴ Pro W3" pitchFamily="-109" charset="-128"/>
                <a:ea typeface="+mn-ea"/>
                <a:cs typeface="+mn-cs"/>
              </a:rPr>
              <a:t>	</a:t>
            </a:r>
          </a:p>
          <a:p>
            <a:pPr algn="l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ヒラギノ角ゴ Pro W3" pitchFamily="-109" charset="-128"/>
                <a:ea typeface="+mn-ea"/>
                <a:cs typeface="+mn-cs"/>
              </a:rPr>
              <a:t>	</a:t>
            </a:r>
            <a:r>
              <a:rPr lang="en-US" b="1" dirty="0">
                <a:solidFill>
                  <a:schemeClr val="tx1"/>
                </a:solidFill>
                <a:latin typeface="ヒラギノ角ゴ Pro W3" pitchFamily="-109" charset="-128"/>
                <a:ea typeface="+mn-ea"/>
                <a:cs typeface="+mn-cs"/>
              </a:rPr>
              <a:t>student generated</a:t>
            </a:r>
            <a:r>
              <a:rPr lang="en-US" dirty="0">
                <a:solidFill>
                  <a:schemeClr val="tx1"/>
                </a:solidFill>
                <a:latin typeface="ヒラギノ角ゴ Pro W3" pitchFamily="-109" charset="-128"/>
                <a:ea typeface="+mn-ea"/>
                <a:cs typeface="+mn-cs"/>
              </a:rPr>
              <a:t>:</a:t>
            </a:r>
            <a:r>
              <a:rPr lang="en-US" dirty="0" smtClean="0">
                <a:solidFill>
                  <a:schemeClr val="tx1"/>
                </a:solidFill>
                <a:latin typeface="ヒラギノ角ゴ Pro W3" pitchFamily="-109" charset="-128"/>
                <a:ea typeface="+mn-ea"/>
                <a:cs typeface="+mn-cs"/>
              </a:rPr>
              <a:t> 		</a:t>
            </a:r>
            <a:r>
              <a:rPr lang="en-US" b="1" dirty="0" smtClean="0">
                <a:solidFill>
                  <a:schemeClr val="tx1"/>
                </a:solidFill>
                <a:latin typeface="ヒラギノ角ゴ Pro W3" pitchFamily="-109" charset="-128"/>
                <a:ea typeface="+mn-ea"/>
                <a:cs typeface="+mn-cs"/>
              </a:rPr>
              <a:t>.03 vs. </a:t>
            </a:r>
            <a:r>
              <a:rPr lang="en-US" b="1" dirty="0">
                <a:solidFill>
                  <a:schemeClr val="tx1"/>
                </a:solidFill>
                <a:latin typeface="ヒラギノ角ゴ Pro W3" pitchFamily="-109" charset="-128"/>
                <a:ea typeface="+mn-ea"/>
                <a:cs typeface="+mn-cs"/>
              </a:rPr>
              <a:t>.</a:t>
            </a:r>
            <a:r>
              <a:rPr lang="en-US" b="1" dirty="0" smtClean="0">
                <a:solidFill>
                  <a:schemeClr val="tx1"/>
                </a:solidFill>
                <a:latin typeface="ヒラギノ角ゴ Pro W3" pitchFamily="-109" charset="-128"/>
                <a:ea typeface="+mn-ea"/>
                <a:cs typeface="+mn-cs"/>
              </a:rPr>
              <a:t>04</a:t>
            </a:r>
          </a:p>
          <a:p>
            <a:pPr algn="l" eaLnBrk="1" hangingPunct="1">
              <a:defRPr/>
            </a:pPr>
            <a:endParaRPr lang="en-US" dirty="0">
              <a:latin typeface="ヒラギノ角ゴ Pro W3" pitchFamily="-109" charset="-128"/>
              <a:ea typeface="+mn-ea"/>
              <a:cs typeface="+mn-cs"/>
            </a:endParaRPr>
          </a:p>
          <a:p>
            <a:pPr algn="l" eaLnBrk="1" hangingPunct="1"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800" b="1" dirty="0" smtClean="0"/>
              <a:t>What is the EDIT Strategy About?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04800"/>
            <a:ext cx="7696200" cy="1600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1"/>
                </a:solidFill>
                <a:ea typeface="+mj-ea"/>
                <a:cs typeface="+mj-cs"/>
              </a:rPr>
              <a:t>STEPS OF THE EDIT STRATEGY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905000"/>
            <a:ext cx="8229600" cy="4419600"/>
          </a:xfrm>
        </p:spPr>
        <p:txBody>
          <a:bodyPr>
            <a:normAutofit lnSpcReduction="10000"/>
          </a:bodyPr>
          <a:lstStyle/>
          <a:p>
            <a:pPr algn="l" eaLnBrk="1" hangingPunct="1">
              <a:defRPr/>
            </a:pPr>
            <a:r>
              <a:rPr lang="en-US" sz="4000" dirty="0">
                <a:solidFill>
                  <a:schemeClr val="tx1"/>
                </a:solidFill>
                <a:ea typeface="+mn-ea"/>
                <a:cs typeface="+mn-cs"/>
              </a:rPr>
              <a:t>E</a:t>
            </a: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nter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 your </a:t>
            </a:r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irst </a:t>
            </a:r>
            <a:r>
              <a:rPr lang="en-US" dirty="0" smtClean="0">
                <a:solidFill>
                  <a:schemeClr val="tx1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raft</a:t>
            </a:r>
            <a:endParaRPr lang="en-US" dirty="0">
              <a:solidFill>
                <a:schemeClr val="tx1"/>
              </a:solidFill>
              <a:ea typeface="+mn-ea"/>
              <a:cs typeface="+mn-cs"/>
            </a:endParaRPr>
          </a:p>
          <a:p>
            <a:pPr algn="l" eaLnBrk="1" hangingPunct="1">
              <a:defRPr/>
            </a:pPr>
            <a:endParaRPr lang="en-US" dirty="0">
              <a:solidFill>
                <a:schemeClr val="tx1"/>
              </a:solidFill>
              <a:ea typeface="+mn-ea"/>
              <a:cs typeface="+mn-cs"/>
            </a:endParaRPr>
          </a:p>
          <a:p>
            <a:pPr algn="l" eaLnBrk="1" hangingPunct="1">
              <a:defRPr/>
            </a:pPr>
            <a:r>
              <a:rPr lang="en-US" sz="4000" dirty="0">
                <a:solidFill>
                  <a:schemeClr val="tx1"/>
                </a:solidFill>
                <a:ea typeface="+mn-ea"/>
                <a:cs typeface="+mn-cs"/>
              </a:rPr>
              <a:t>D</a:t>
            </a: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o a Spell Check</a:t>
            </a:r>
          </a:p>
          <a:p>
            <a:pPr algn="l" eaLnBrk="1" hangingPunct="1">
              <a:defRPr/>
            </a:pPr>
            <a:endParaRPr lang="en-US" dirty="0">
              <a:solidFill>
                <a:schemeClr val="tx1"/>
              </a:solidFill>
              <a:ea typeface="+mn-ea"/>
              <a:cs typeface="+mn-cs"/>
            </a:endParaRPr>
          </a:p>
          <a:p>
            <a:pPr algn="l" eaLnBrk="1" hangingPunct="1">
              <a:defRPr/>
            </a:pPr>
            <a:r>
              <a:rPr lang="en-US" sz="4000" dirty="0" smtClean="0">
                <a:solidFill>
                  <a:schemeClr val="tx1"/>
                </a:solidFill>
                <a:ea typeface="+mn-ea"/>
                <a:cs typeface="+mn-cs"/>
              </a:rPr>
              <a:t>I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nterrogate yourself using th</a:t>
            </a:r>
            <a:r>
              <a:rPr lang="en-US" dirty="0" smtClean="0">
                <a:solidFill>
                  <a:schemeClr val="tx1"/>
                </a:solidFill>
              </a:rPr>
              <a:t>e COPS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questions</a:t>
            </a:r>
            <a:endParaRPr lang="en-US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algn="l" eaLnBrk="1" hangingPunct="1">
              <a:defRPr/>
            </a:pPr>
            <a:endParaRPr lang="en-US" dirty="0">
              <a:solidFill>
                <a:schemeClr val="tx1"/>
              </a:solidFill>
              <a:ea typeface="+mn-ea"/>
              <a:cs typeface="+mn-cs"/>
            </a:endParaRPr>
          </a:p>
          <a:p>
            <a:pPr algn="l" eaLnBrk="1" hangingPunct="1">
              <a:defRPr/>
            </a:pPr>
            <a:r>
              <a:rPr lang="en-US" sz="4000" dirty="0">
                <a:solidFill>
                  <a:schemeClr val="tx1"/>
                </a:solidFill>
                <a:ea typeface="+mn-ea"/>
                <a:cs typeface="+mn-cs"/>
              </a:rPr>
              <a:t>T</a:t>
            </a: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ype in 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Corrections and run the spellchecker</a:t>
            </a:r>
            <a:endParaRPr lang="en-US" dirty="0">
              <a:solidFill>
                <a:schemeClr val="tx1"/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Step 1:</a:t>
            </a:r>
            <a:br>
              <a:rPr lang="en-US" b="1" dirty="0" smtClean="0"/>
            </a:br>
            <a:r>
              <a:rPr lang="en-US" b="1" dirty="0" smtClean="0"/>
              <a:t>Enter Your First Draft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0"/>
            <a:r>
              <a:rPr lang="en-US" sz="4000" dirty="0" smtClean="0"/>
              <a:t>Double-space your entire document</a:t>
            </a:r>
          </a:p>
          <a:p>
            <a:pPr lvl="0">
              <a:buNone/>
            </a:pPr>
            <a:endParaRPr lang="en-US" sz="4000" dirty="0" smtClean="0"/>
          </a:p>
          <a:p>
            <a:pPr lvl="0"/>
            <a:r>
              <a:rPr lang="en-US" sz="4000" dirty="0" smtClean="0"/>
              <a:t>Don’t edit as you write; just put your thoughts on paper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Step 2:</a:t>
            </a:r>
            <a:br>
              <a:rPr lang="en-US" b="1" dirty="0" smtClean="0"/>
            </a:br>
            <a:r>
              <a:rPr lang="en-US" b="1" dirty="0" smtClean="0"/>
              <a:t>Do a </a:t>
            </a:r>
            <a:r>
              <a:rPr lang="en-US" b="1" i="1" dirty="0" smtClean="0"/>
              <a:t>SPELL</a:t>
            </a:r>
            <a:r>
              <a:rPr lang="en-US" b="1" dirty="0" smtClean="0"/>
              <a:t> Check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5135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4400" dirty="0" smtClean="0"/>
              <a:t>Place the cursor at the beginning of the document</a:t>
            </a:r>
          </a:p>
          <a:p>
            <a:pPr lvl="0">
              <a:buNone/>
            </a:pPr>
            <a:endParaRPr lang="en-US" sz="4400" dirty="0" smtClean="0"/>
          </a:p>
          <a:p>
            <a:pPr lvl="0"/>
            <a:r>
              <a:rPr lang="en-US" sz="4400" dirty="0" smtClean="0"/>
              <a:t>Start the spellchecker</a:t>
            </a:r>
          </a:p>
          <a:p>
            <a:pPr lvl="0"/>
            <a:endParaRPr lang="en-US" sz="4400" dirty="0" smtClean="0"/>
          </a:p>
          <a:p>
            <a:pPr lvl="0"/>
            <a:r>
              <a:rPr lang="en-US" sz="4400" dirty="0" smtClean="0"/>
              <a:t>Do the SPELL Substeps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smtClean="0"/>
              <a:t>SPELL SUBSTEPS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defRPr/>
            </a:pPr>
            <a:r>
              <a:rPr lang="en-US" sz="4000" b="1" u="sng" dirty="0" smtClean="0"/>
              <a:t>S</a:t>
            </a:r>
            <a:r>
              <a:rPr lang="en-US" b="1" dirty="0" smtClean="0"/>
              <a:t>elect Correct Option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en-US" dirty="0" smtClean="0"/>
              <a:t>		- </a:t>
            </a:r>
            <a:r>
              <a:rPr lang="en-US" sz="3600" dirty="0" smtClean="0"/>
              <a:t>read sentence then look at suggestion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en-US" sz="3600" dirty="0" smtClean="0"/>
              <a:t>		- if sure, make the change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en-US" sz="3600" dirty="0" smtClean="0"/>
              <a:t>		- if not sure/no options, say word aloud 			  and add letters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en-US" sz="3600" dirty="0" smtClean="0"/>
              <a:t>	 	- if still not sure, use another word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smtClean="0"/>
              <a:t>SPELL SUBSTEPS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06095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4324" b="1" u="sng" dirty="0" smtClean="0"/>
              <a:t>P</a:t>
            </a:r>
            <a:r>
              <a:rPr lang="en-US" sz="3765" b="1" dirty="0" smtClean="0"/>
              <a:t>rint out document</a:t>
            </a:r>
          </a:p>
          <a:p>
            <a:pPr>
              <a:defRPr/>
            </a:pPr>
            <a:endParaRPr lang="en-US" sz="3765" dirty="0" smtClean="0"/>
          </a:p>
          <a:p>
            <a:pPr>
              <a:defRPr/>
            </a:pPr>
            <a:r>
              <a:rPr lang="en-US" sz="4324" b="1" u="sng" dirty="0" smtClean="0"/>
              <a:t>E</a:t>
            </a:r>
            <a:r>
              <a:rPr lang="en-US" sz="3765" b="1" dirty="0" smtClean="0"/>
              <a:t>xpress each sentence </a:t>
            </a:r>
            <a:r>
              <a:rPr lang="en-US" sz="3765" dirty="0" smtClean="0"/>
              <a:t>out loud, last sentence first</a:t>
            </a:r>
          </a:p>
          <a:p>
            <a:pPr>
              <a:defRPr/>
            </a:pPr>
            <a:endParaRPr lang="en-US" sz="3765" dirty="0" smtClean="0"/>
          </a:p>
          <a:p>
            <a:pPr>
              <a:defRPr/>
            </a:pPr>
            <a:r>
              <a:rPr lang="en-US" sz="4324" b="1" u="sng" dirty="0" smtClean="0"/>
              <a:t>L</a:t>
            </a:r>
            <a:r>
              <a:rPr lang="en-US" sz="3765" b="1" dirty="0" smtClean="0"/>
              <a:t>ook for homophone errors </a:t>
            </a:r>
            <a:r>
              <a:rPr lang="en-US" sz="3765" dirty="0" smtClean="0"/>
              <a:t>(their/there)</a:t>
            </a:r>
          </a:p>
          <a:p>
            <a:pPr>
              <a:defRPr/>
            </a:pPr>
            <a:endParaRPr lang="en-US" sz="3765" dirty="0" smtClean="0"/>
          </a:p>
          <a:p>
            <a:pPr>
              <a:spcAft>
                <a:spcPts val="1800"/>
              </a:spcAft>
              <a:defRPr/>
            </a:pPr>
            <a:r>
              <a:rPr lang="en-US" sz="4324" b="1" u="sng" dirty="0" smtClean="0"/>
              <a:t>L</a:t>
            </a:r>
            <a:r>
              <a:rPr lang="en-US" sz="3765" b="1" dirty="0" smtClean="0"/>
              <a:t>ook for typos </a:t>
            </a:r>
            <a:r>
              <a:rPr lang="en-US" sz="3765" dirty="0" smtClean="0"/>
              <a:t>(an/and; tame/game)</a:t>
            </a:r>
          </a:p>
          <a:p>
            <a:pPr>
              <a:spcAft>
                <a:spcPts val="1800"/>
              </a:spcAft>
              <a:buNone/>
              <a:defRPr/>
            </a:pPr>
            <a:endParaRPr lang="en-US" sz="3459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1336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Step 3:</a:t>
            </a:r>
            <a:br>
              <a:rPr lang="en-US" sz="4000" b="1" dirty="0" smtClean="0"/>
            </a:br>
            <a:r>
              <a:rPr lang="en-US" sz="4000" b="1" dirty="0" smtClean="0"/>
              <a:t>Interrogate Yourself Using the COPS Questions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482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C</a:t>
            </a:r>
            <a:r>
              <a:rPr lang="en-US" sz="2800" dirty="0" smtClean="0"/>
              <a:t>apitalization Questions:</a:t>
            </a:r>
          </a:p>
          <a:p>
            <a:pPr lvl="2"/>
            <a:r>
              <a:rPr lang="en-US" sz="2800" dirty="0" smtClean="0"/>
              <a:t>Is the first word capitalized?</a:t>
            </a:r>
          </a:p>
          <a:p>
            <a:pPr lvl="2"/>
            <a:r>
              <a:rPr lang="en-US" sz="2800" dirty="0" smtClean="0"/>
              <a:t>Are proper nouns capitalized?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	</a:t>
            </a:r>
            <a:r>
              <a:rPr lang="en-US" b="1" dirty="0" smtClean="0"/>
              <a:t>O</a:t>
            </a:r>
            <a:r>
              <a:rPr lang="en-US" sz="2800" dirty="0" smtClean="0"/>
              <a:t>verall Appearance Questions:</a:t>
            </a:r>
          </a:p>
          <a:p>
            <a:pPr lvl="2"/>
            <a:r>
              <a:rPr lang="en-US" sz="2800" dirty="0" smtClean="0"/>
              <a:t>Are the margins correct? </a:t>
            </a:r>
          </a:p>
          <a:p>
            <a:pPr lvl="2"/>
            <a:r>
              <a:rPr lang="en-US" sz="2800" dirty="0" smtClean="0"/>
              <a:t>Are paragraphs indented correctly?</a:t>
            </a:r>
          </a:p>
          <a:p>
            <a:pPr lvl="2"/>
            <a:r>
              <a:rPr lang="en-US" sz="2800" dirty="0" smtClean="0"/>
              <a:t>Is spacing between words, sentences, and paragraphs correct?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Step 3:</a:t>
            </a:r>
            <a:br>
              <a:rPr lang="en-US" sz="3200" b="1" dirty="0" smtClean="0"/>
            </a:br>
            <a:r>
              <a:rPr lang="en-US" sz="3200" b="1" dirty="0" smtClean="0"/>
              <a:t>Interrogate Yourself Using the COPS Questions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/>
          </a:bodyPr>
          <a:lstStyle/>
          <a:p>
            <a:r>
              <a:rPr lang="en-US" b="1" dirty="0" smtClean="0"/>
              <a:t>P</a:t>
            </a:r>
            <a:r>
              <a:rPr lang="en-US" dirty="0" smtClean="0"/>
              <a:t>unctuation Questions:</a:t>
            </a:r>
          </a:p>
          <a:p>
            <a:pPr lvl="2"/>
            <a:r>
              <a:rPr lang="en-US" sz="3200" dirty="0" smtClean="0"/>
              <a:t>Is the end punctuation correct?</a:t>
            </a:r>
          </a:p>
          <a:p>
            <a:pPr lvl="2"/>
            <a:r>
              <a:rPr lang="en-US" sz="3200" dirty="0" smtClean="0"/>
              <a:t>Is internal punctuation correct?</a:t>
            </a:r>
          </a:p>
          <a:p>
            <a:pPr lvl="2"/>
            <a:endParaRPr lang="en-US" sz="3200" dirty="0" smtClean="0"/>
          </a:p>
          <a:p>
            <a:r>
              <a:rPr lang="en-US" dirty="0" smtClean="0"/>
              <a:t>	</a:t>
            </a:r>
            <a:r>
              <a:rPr lang="en-US" b="1" dirty="0" smtClean="0"/>
              <a:t>S</a:t>
            </a:r>
            <a:r>
              <a:rPr lang="en-US" dirty="0" smtClean="0"/>
              <a:t>ubstance Questions:</a:t>
            </a:r>
          </a:p>
          <a:p>
            <a:pPr lvl="2"/>
            <a:r>
              <a:rPr lang="en-US" sz="3200" dirty="0" smtClean="0"/>
              <a:t>Is the sentence complete? </a:t>
            </a:r>
          </a:p>
          <a:p>
            <a:pPr lvl="2"/>
            <a:r>
              <a:rPr lang="en-US" sz="3200" dirty="0" smtClean="0"/>
              <a:t>Are any words missing?</a:t>
            </a:r>
          </a:p>
          <a:p>
            <a:pPr lvl="2"/>
            <a:r>
              <a:rPr lang="en-US" sz="3200" dirty="0" smtClean="0"/>
              <a:t>Can I add any more details or examples?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Session 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Rationale and purpose of the strategy</a:t>
            </a:r>
          </a:p>
          <a:p>
            <a:endParaRPr lang="en-US" dirty="0" smtClean="0"/>
          </a:p>
          <a:p>
            <a:r>
              <a:rPr lang="en-US" dirty="0" smtClean="0"/>
              <a:t>The research behind the strategy</a:t>
            </a:r>
          </a:p>
          <a:p>
            <a:endParaRPr lang="en-US" dirty="0" smtClean="0"/>
          </a:p>
          <a:p>
            <a:r>
              <a:rPr lang="en-US" dirty="0" smtClean="0"/>
              <a:t>What are the strategy steps?</a:t>
            </a:r>
          </a:p>
          <a:p>
            <a:endParaRPr lang="en-US" dirty="0" smtClean="0"/>
          </a:p>
          <a:p>
            <a:r>
              <a:rPr lang="en-US" dirty="0" smtClean="0"/>
              <a:t>How is the strategy taught?</a:t>
            </a:r>
          </a:p>
          <a:p>
            <a:endParaRPr lang="en-US" dirty="0" smtClean="0"/>
          </a:p>
          <a:p>
            <a:r>
              <a:rPr lang="en-US" dirty="0" smtClean="0"/>
              <a:t>How is strategy-use and progress assessed?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Step 4:</a:t>
            </a:r>
            <a:br>
              <a:rPr lang="en-US" sz="3200" b="1" dirty="0" smtClean="0"/>
            </a:br>
            <a:r>
              <a:rPr lang="en-US" sz="3200" b="1" dirty="0" smtClean="0"/>
              <a:t>Type in Corrections and Run the Spellchecker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sz="3600" dirty="0" smtClean="0"/>
          </a:p>
          <a:p>
            <a:pPr lvl="0"/>
            <a:r>
              <a:rPr lang="en-US" sz="3600" dirty="0" smtClean="0"/>
              <a:t>Start at the beginning of the document.</a:t>
            </a:r>
          </a:p>
          <a:p>
            <a:pPr>
              <a:buNone/>
            </a:pPr>
            <a:r>
              <a:rPr lang="en-US" sz="3600" dirty="0" smtClean="0"/>
              <a:t> </a:t>
            </a:r>
          </a:p>
          <a:p>
            <a:pPr lvl="0"/>
            <a:r>
              <a:rPr lang="en-US" sz="3600" dirty="0" smtClean="0"/>
              <a:t>As you enter corrections on the computer, mark them off on your paper.</a:t>
            </a:r>
          </a:p>
          <a:p>
            <a:pPr lvl="0">
              <a:buNone/>
            </a:pPr>
            <a:endParaRPr lang="en-US" sz="3600" dirty="0" smtClean="0"/>
          </a:p>
          <a:p>
            <a:pPr lvl="0"/>
            <a:r>
              <a:rPr lang="en-US" sz="3600" dirty="0" smtClean="0"/>
              <a:t>Run the spellchecker one last time.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800" b="1" dirty="0" smtClean="0"/>
              <a:t>How is the EDIT Strategy Taught?</a:t>
            </a:r>
            <a:endParaRPr lang="en-US" sz="4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444" b="1" dirty="0" smtClean="0"/>
              <a:t>How the Manual Is Organized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600" dirty="0" smtClean="0"/>
              <a:t>•	Pretest</a:t>
            </a:r>
          </a:p>
          <a:p>
            <a:pPr>
              <a:spcAft>
                <a:spcPts val="1200"/>
              </a:spcAft>
            </a:pPr>
            <a:r>
              <a:rPr lang="en-US" sz="3600" dirty="0" smtClean="0"/>
              <a:t>Lesson 1: Introduction</a:t>
            </a:r>
          </a:p>
          <a:p>
            <a:pPr>
              <a:spcAft>
                <a:spcPts val="1200"/>
              </a:spcAft>
            </a:pPr>
            <a:r>
              <a:rPr lang="en-US" sz="3600" dirty="0" smtClean="0"/>
              <a:t>Lesson 2: Mastering Steps 1 &amp; 2</a:t>
            </a:r>
          </a:p>
          <a:p>
            <a:pPr>
              <a:spcAft>
                <a:spcPts val="1200"/>
              </a:spcAft>
            </a:pPr>
            <a:r>
              <a:rPr lang="en-US" sz="3600" dirty="0" smtClean="0"/>
              <a:t>Lesson 3: Mastering Steps 3 &amp; 4</a:t>
            </a:r>
          </a:p>
          <a:p>
            <a:pPr>
              <a:spcAft>
                <a:spcPts val="1200"/>
              </a:spcAft>
            </a:pPr>
            <a:r>
              <a:rPr lang="en-US" sz="3600" dirty="0" smtClean="0"/>
              <a:t>Lesson 4: Verbal Practice</a:t>
            </a:r>
          </a:p>
          <a:p>
            <a:pPr>
              <a:spcAft>
                <a:spcPts val="1200"/>
              </a:spcAft>
            </a:pPr>
            <a:r>
              <a:rPr lang="en-US" sz="3600" dirty="0" smtClean="0"/>
              <a:t>Lesson 5: Putting It All Together/Generalization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Instructional Procedures Incorporated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in Steps 2, 3, &amp; 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56150"/>
          </a:xfrm>
        </p:spPr>
        <p:txBody>
          <a:bodyPr>
            <a:normAutofit lnSpcReduction="10000"/>
          </a:bodyPr>
          <a:lstStyle/>
          <a:p>
            <a:pPr lvl="0">
              <a:spcAft>
                <a:spcPts val="600"/>
              </a:spcAft>
            </a:pPr>
            <a:r>
              <a:rPr lang="en-US" sz="3600" dirty="0" smtClean="0"/>
              <a:t>Advance organizers/post organizers </a:t>
            </a:r>
          </a:p>
          <a:p>
            <a:pPr lvl="0">
              <a:spcAft>
                <a:spcPts val="600"/>
              </a:spcAft>
            </a:pPr>
            <a:r>
              <a:rPr lang="en-US" sz="3600" dirty="0" smtClean="0"/>
              <a:t>Describing</a:t>
            </a:r>
          </a:p>
          <a:p>
            <a:pPr lvl="0">
              <a:spcAft>
                <a:spcPts val="600"/>
              </a:spcAft>
            </a:pPr>
            <a:r>
              <a:rPr lang="en-US" sz="3600" dirty="0" smtClean="0"/>
              <a:t>Modeling/Think Aloud</a:t>
            </a:r>
          </a:p>
          <a:p>
            <a:pPr lvl="0">
              <a:spcAft>
                <a:spcPts val="600"/>
              </a:spcAft>
            </a:pPr>
            <a:r>
              <a:rPr lang="en-US" sz="3600" dirty="0" smtClean="0"/>
              <a:t>Frequent student responding</a:t>
            </a:r>
          </a:p>
          <a:p>
            <a:pPr lvl="0">
              <a:spcAft>
                <a:spcPts val="600"/>
              </a:spcAft>
            </a:pPr>
            <a:r>
              <a:rPr lang="en-US" sz="3600" dirty="0" smtClean="0"/>
              <a:t>Cumulative Practice</a:t>
            </a:r>
          </a:p>
          <a:p>
            <a:pPr lvl="0">
              <a:spcAft>
                <a:spcPts val="600"/>
              </a:spcAft>
            </a:pPr>
            <a:r>
              <a:rPr lang="en-US" sz="3600" dirty="0" smtClean="0"/>
              <a:t>Corrective Feedback</a:t>
            </a:r>
          </a:p>
          <a:p>
            <a:pPr lvl="0">
              <a:spcAft>
                <a:spcPts val="600"/>
              </a:spcAft>
            </a:pPr>
            <a:r>
              <a:rPr lang="en-US" sz="3600" dirty="0" smtClean="0"/>
              <a:t>Mastery criterion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Happens during the Pretest?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556" b="1" dirty="0" smtClean="0"/>
              <a:t>Pg. 5</a:t>
            </a:r>
            <a:endParaRPr lang="en-US" sz="3556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en-US" dirty="0" smtClean="0"/>
          </a:p>
          <a:p>
            <a:pPr lvl="0"/>
            <a:r>
              <a:rPr lang="en-US" sz="3600" dirty="0" smtClean="0"/>
              <a:t>Students write and edit an essay using word processing software</a:t>
            </a:r>
          </a:p>
          <a:p>
            <a:pPr lvl="0"/>
            <a:endParaRPr lang="en-US" sz="3600" dirty="0" smtClean="0"/>
          </a:p>
          <a:p>
            <a:pPr lvl="0">
              <a:buNone/>
            </a:pPr>
            <a:endParaRPr lang="en-US" sz="3600" dirty="0" smtClean="0"/>
          </a:p>
          <a:p>
            <a:pPr lvl="0"/>
            <a:r>
              <a:rPr lang="en-US" sz="3600" dirty="0" smtClean="0"/>
              <a:t>The teacher scores the essays based on the presence of different mechanical errors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Happens during Lesson 1?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556" b="1" dirty="0" smtClean="0"/>
              <a:t>Pg. 8</a:t>
            </a:r>
            <a:endParaRPr lang="en-US" sz="3556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199"/>
            <a:ext cx="8382000" cy="550227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 </a:t>
            </a:r>
            <a:r>
              <a:rPr lang="en-US" sz="3294" b="1" dirty="0" smtClean="0"/>
              <a:t>Students discuss:</a:t>
            </a:r>
            <a:endParaRPr lang="en-US" sz="3294" dirty="0" smtClean="0"/>
          </a:p>
          <a:p>
            <a:pPr lvl="0"/>
            <a:r>
              <a:rPr lang="en-US" sz="3294" dirty="0" smtClean="0"/>
              <a:t>Why editing their work is hard</a:t>
            </a:r>
          </a:p>
          <a:p>
            <a:pPr lvl="0"/>
            <a:r>
              <a:rPr lang="en-US" sz="3294" dirty="0" smtClean="0"/>
              <a:t>The problems they encounter during the editing process</a:t>
            </a:r>
          </a:p>
          <a:p>
            <a:pPr lvl="0"/>
            <a:r>
              <a:rPr lang="en-US" sz="3294" dirty="0" smtClean="0"/>
              <a:t>The strategies they use to overcome these problems </a:t>
            </a:r>
          </a:p>
          <a:p>
            <a:pPr>
              <a:buNone/>
            </a:pPr>
            <a:r>
              <a:rPr lang="en-US" sz="3294" b="1" dirty="0" smtClean="0"/>
              <a:t>Teacher discusses:</a:t>
            </a:r>
            <a:endParaRPr lang="en-US" sz="3294" dirty="0" smtClean="0"/>
          </a:p>
          <a:p>
            <a:pPr lvl="0"/>
            <a:r>
              <a:rPr lang="en-US" sz="3294" dirty="0" smtClean="0"/>
              <a:t>The purpose of the EDIT Strategy</a:t>
            </a:r>
          </a:p>
          <a:p>
            <a:pPr>
              <a:buNone/>
            </a:pPr>
            <a:r>
              <a:rPr lang="en-US" sz="3294" b="1" dirty="0" smtClean="0"/>
              <a:t>Teacher provides:</a:t>
            </a:r>
            <a:endParaRPr lang="en-US" sz="3294" dirty="0" smtClean="0"/>
          </a:p>
          <a:p>
            <a:pPr lvl="0"/>
            <a:r>
              <a:rPr lang="en-US" sz="3294" dirty="0" smtClean="0"/>
              <a:t>A preview of the strategy steps and mnemonic devices incorporated</a:t>
            </a:r>
            <a:endParaRPr lang="en-US" sz="3294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Happens during Lesson 2?</a:t>
            </a:r>
            <a:br>
              <a:rPr lang="en-US" b="1" dirty="0" smtClean="0"/>
            </a:br>
            <a:r>
              <a:rPr lang="en-US" sz="3200" b="1" dirty="0" smtClean="0"/>
              <a:t>Pg. 15</a:t>
            </a: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r>
              <a:rPr lang="en-US" sz="3600" dirty="0" smtClean="0"/>
              <a:t>Students learn and practice Steps 1 and 2 of the strategy</a:t>
            </a:r>
          </a:p>
          <a:p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 lvl="0"/>
            <a:r>
              <a:rPr lang="en-US" sz="3600" dirty="0" smtClean="0"/>
              <a:t>Most students reach mastery after two or three practice attempts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dirty="0" smtClean="0"/>
              <a:t>Lesson 2 Practice Materials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199"/>
            <a:ext cx="8686800" cy="550227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The EDIT Strategy CD contains </a:t>
            </a:r>
            <a:r>
              <a:rPr lang="en-US" b="1" dirty="0" smtClean="0"/>
              <a:t>three levels </a:t>
            </a:r>
            <a:r>
              <a:rPr lang="en-US" dirty="0" smtClean="0"/>
              <a:t>of passages for practicing the </a:t>
            </a:r>
            <a:r>
              <a:rPr lang="en-US" b="1" dirty="0" smtClean="0"/>
              <a:t>SPELL Substeps</a:t>
            </a:r>
          </a:p>
          <a:p>
            <a:pPr lvl="0"/>
            <a:r>
              <a:rPr lang="en-US" dirty="0" smtClean="0"/>
              <a:t>Level 1 passages are written at the </a:t>
            </a:r>
            <a:br>
              <a:rPr lang="en-US" dirty="0" smtClean="0"/>
            </a:br>
            <a:r>
              <a:rPr lang="en-US" b="1" dirty="0" smtClean="0"/>
              <a:t>4</a:t>
            </a:r>
            <a:r>
              <a:rPr lang="en-US" b="1" baseline="30000" dirty="0" smtClean="0"/>
              <a:t>th</a:t>
            </a:r>
            <a:r>
              <a:rPr lang="en-US" b="1" dirty="0" smtClean="0"/>
              <a:t>-grade </a:t>
            </a:r>
            <a:r>
              <a:rPr lang="en-US" dirty="0" smtClean="0"/>
              <a:t>reading level</a:t>
            </a:r>
          </a:p>
          <a:p>
            <a:pPr lvl="0"/>
            <a:r>
              <a:rPr lang="en-US" dirty="0" smtClean="0"/>
              <a:t>Level 2 passages are written at the </a:t>
            </a:r>
            <a:br>
              <a:rPr lang="en-US" dirty="0" smtClean="0"/>
            </a:br>
            <a:r>
              <a:rPr lang="en-US" b="1" dirty="0" smtClean="0"/>
              <a:t>7</a:t>
            </a:r>
            <a:r>
              <a:rPr lang="en-US" b="1" baseline="30000" dirty="0" smtClean="0"/>
              <a:t>th</a:t>
            </a:r>
            <a:r>
              <a:rPr lang="en-US" b="1" dirty="0" smtClean="0"/>
              <a:t>-grade </a:t>
            </a:r>
            <a:r>
              <a:rPr lang="en-US" dirty="0" smtClean="0"/>
              <a:t>reading level</a:t>
            </a:r>
          </a:p>
          <a:p>
            <a:pPr lvl="0"/>
            <a:r>
              <a:rPr lang="en-US" dirty="0" smtClean="0"/>
              <a:t>Level 3 passages are written at the </a:t>
            </a:r>
            <a:br>
              <a:rPr lang="en-US" dirty="0" smtClean="0"/>
            </a:br>
            <a:r>
              <a:rPr lang="en-US" b="1" dirty="0" smtClean="0"/>
              <a:t>10</a:t>
            </a:r>
            <a:r>
              <a:rPr lang="en-US" b="1" baseline="30000" dirty="0" smtClean="0"/>
              <a:t>th</a:t>
            </a:r>
            <a:r>
              <a:rPr lang="en-US" b="1" dirty="0" smtClean="0"/>
              <a:t>-grade </a:t>
            </a:r>
            <a:r>
              <a:rPr lang="en-US" dirty="0" smtClean="0"/>
              <a:t>reading level</a:t>
            </a:r>
          </a:p>
          <a:p>
            <a:pPr lvl="0"/>
            <a:r>
              <a:rPr lang="en-US" dirty="0" smtClean="0"/>
              <a:t>All passages may be copied onto student computers</a:t>
            </a:r>
          </a:p>
          <a:p>
            <a:pPr lvl="0"/>
            <a:r>
              <a:rPr lang="en-US" dirty="0" smtClean="0"/>
              <a:t>Passages should be close to each student’s reading level but not above it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Happens during Lesson 3?</a:t>
            </a:r>
            <a:br>
              <a:rPr lang="en-US" b="1" dirty="0" smtClean="0"/>
            </a:br>
            <a:r>
              <a:rPr lang="en-US" sz="3200" b="1" dirty="0" smtClean="0"/>
              <a:t>Pg.26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8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•</a:t>
            </a:r>
            <a:r>
              <a:rPr lang="en-US" sz="3600" dirty="0" smtClean="0"/>
              <a:t>	Students learn and practice Steps 3 and 4 of the strategy</a:t>
            </a:r>
          </a:p>
          <a:p>
            <a:pPr lvl="0">
              <a:buNone/>
            </a:pPr>
            <a:endParaRPr lang="en-US" sz="3600" dirty="0" smtClean="0"/>
          </a:p>
          <a:p>
            <a:pPr lvl="0"/>
            <a:r>
              <a:rPr lang="en-US" sz="3600" dirty="0" smtClean="0"/>
              <a:t>Students also practice Steps 1 and 2</a:t>
            </a:r>
          </a:p>
          <a:p>
            <a:pPr lvl="0"/>
            <a:endParaRPr lang="en-US" sz="3600" dirty="0" smtClean="0"/>
          </a:p>
          <a:p>
            <a:pPr lvl="0"/>
            <a:r>
              <a:rPr lang="en-US" sz="3600" dirty="0" smtClean="0"/>
              <a:t>Most students reach mastery after two or three practice attempts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b="1" dirty="0" smtClean="0"/>
              <a:t>Lesson 3 Practice Passages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502275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The EDIT Strategy CD contains </a:t>
            </a:r>
            <a:r>
              <a:rPr lang="en-US" b="1" dirty="0" smtClean="0"/>
              <a:t>two levels </a:t>
            </a:r>
            <a:r>
              <a:rPr lang="en-US" dirty="0" smtClean="0"/>
              <a:t>of passages for practicing the </a:t>
            </a:r>
            <a:r>
              <a:rPr lang="en-US" b="1" dirty="0" smtClean="0"/>
              <a:t>COPS Questions and SPELL Substeps </a:t>
            </a:r>
          </a:p>
          <a:p>
            <a:pPr lvl="0"/>
            <a:r>
              <a:rPr lang="en-US" dirty="0" smtClean="0"/>
              <a:t>Level 1 passages are written at the </a:t>
            </a:r>
            <a:br>
              <a:rPr lang="en-US" dirty="0" smtClean="0"/>
            </a:br>
            <a:r>
              <a:rPr lang="en-US" b="1" dirty="0" smtClean="0"/>
              <a:t>5</a:t>
            </a:r>
            <a:r>
              <a:rPr lang="en-US" b="1" baseline="30000" dirty="0" smtClean="0"/>
              <a:t>th</a:t>
            </a:r>
            <a:r>
              <a:rPr lang="en-US" b="1" dirty="0" smtClean="0"/>
              <a:t>- to 6</a:t>
            </a:r>
            <a:r>
              <a:rPr lang="en-US" b="1" baseline="30000" dirty="0" smtClean="0"/>
              <a:t>th</a:t>
            </a:r>
            <a:r>
              <a:rPr lang="en-US" b="1" dirty="0" smtClean="0"/>
              <a:t>- grade </a:t>
            </a:r>
            <a:r>
              <a:rPr lang="en-US" dirty="0" smtClean="0"/>
              <a:t>reading level</a:t>
            </a:r>
          </a:p>
          <a:p>
            <a:pPr lvl="0"/>
            <a:r>
              <a:rPr lang="en-US" dirty="0" smtClean="0"/>
              <a:t>Level 2 passages are written at the </a:t>
            </a:r>
            <a:br>
              <a:rPr lang="en-US" dirty="0" smtClean="0"/>
            </a:br>
            <a:r>
              <a:rPr lang="en-US" b="1" dirty="0" smtClean="0"/>
              <a:t>8</a:t>
            </a:r>
            <a:r>
              <a:rPr lang="en-US" b="1" baseline="30000" dirty="0" smtClean="0"/>
              <a:t>th</a:t>
            </a:r>
            <a:r>
              <a:rPr lang="en-US" b="1" dirty="0" smtClean="0"/>
              <a:t>- to 9</a:t>
            </a:r>
            <a:r>
              <a:rPr lang="en-US" b="1" baseline="30000" dirty="0" smtClean="0"/>
              <a:t>th</a:t>
            </a:r>
            <a:r>
              <a:rPr lang="en-US" b="1" dirty="0" smtClean="0"/>
              <a:t>-grade </a:t>
            </a:r>
            <a:r>
              <a:rPr lang="en-US" dirty="0" smtClean="0"/>
              <a:t>reading level</a:t>
            </a:r>
          </a:p>
          <a:p>
            <a:pPr lvl="0"/>
            <a:r>
              <a:rPr lang="en-US" dirty="0" smtClean="0"/>
              <a:t>All passages may be copied onto student computers</a:t>
            </a:r>
          </a:p>
          <a:p>
            <a:pPr lvl="0"/>
            <a:r>
              <a:rPr lang="en-US" dirty="0" smtClean="0"/>
              <a:t>Passages should be close to each student’s reading level but not above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142999"/>
          </a:xfrm>
        </p:spPr>
        <p:txBody>
          <a:bodyPr/>
          <a:lstStyle/>
          <a:p>
            <a:r>
              <a:rPr lang="en-US" b="1" dirty="0" smtClean="0"/>
              <a:t>Purpose of the EDIT Strategy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95400"/>
            <a:ext cx="8458200" cy="5410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892" dirty="0">
                <a:solidFill>
                  <a:schemeClr val="tx1"/>
                </a:solidFill>
              </a:rPr>
              <a:t>To help students: </a:t>
            </a:r>
          </a:p>
          <a:p>
            <a:pPr algn="l"/>
            <a:r>
              <a:rPr lang="en-US" sz="3600" dirty="0">
                <a:solidFill>
                  <a:schemeClr val="tx1"/>
                </a:solidFill>
              </a:rPr>
              <a:t> </a:t>
            </a:r>
            <a:endParaRPr lang="en-US" sz="36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3600" dirty="0" smtClean="0">
                <a:solidFill>
                  <a:schemeClr val="tx1"/>
                </a:solidFill>
              </a:rPr>
              <a:t>•find </a:t>
            </a:r>
            <a:r>
              <a:rPr lang="en-US" sz="3600" dirty="0">
                <a:solidFill>
                  <a:schemeClr val="tx1"/>
                </a:solidFill>
              </a:rPr>
              <a:t>and correct errors in documents created with a word </a:t>
            </a:r>
            <a:r>
              <a:rPr lang="en-US" sz="3600" dirty="0" smtClean="0">
                <a:solidFill>
                  <a:schemeClr val="tx1"/>
                </a:solidFill>
              </a:rPr>
              <a:t>processor</a:t>
            </a:r>
          </a:p>
          <a:p>
            <a:pPr lvl="0" algn="l"/>
            <a:endParaRPr lang="en-US" sz="36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3600" dirty="0" smtClean="0">
                <a:solidFill>
                  <a:schemeClr val="tx1"/>
                </a:solidFill>
              </a:rPr>
              <a:t>•make </a:t>
            </a:r>
            <a:r>
              <a:rPr lang="en-US" sz="3600" dirty="0">
                <a:solidFill>
                  <a:schemeClr val="tx1"/>
                </a:solidFill>
              </a:rPr>
              <a:t>sure each sentence in their document means what it’s supposed to </a:t>
            </a:r>
            <a:r>
              <a:rPr lang="en-US" sz="3600" dirty="0" smtClean="0">
                <a:solidFill>
                  <a:schemeClr val="tx1"/>
                </a:solidFill>
              </a:rPr>
              <a:t>mean</a:t>
            </a:r>
          </a:p>
          <a:p>
            <a:pPr lvl="0" algn="l"/>
            <a:endParaRPr lang="en-US" sz="3600" dirty="0" smtClean="0">
              <a:solidFill>
                <a:schemeClr val="tx1"/>
              </a:solidFill>
            </a:endParaRPr>
          </a:p>
          <a:p>
            <a:pPr lvl="0" algn="l"/>
            <a:r>
              <a:rPr lang="en-US" sz="3600" dirty="0" smtClean="0">
                <a:solidFill>
                  <a:schemeClr val="tx1"/>
                </a:solidFill>
              </a:rPr>
              <a:t>•add </a:t>
            </a:r>
            <a:r>
              <a:rPr lang="en-US" sz="3600" dirty="0">
                <a:solidFill>
                  <a:schemeClr val="tx1"/>
                </a:solidFill>
              </a:rPr>
              <a:t>elaborations that clarify or enrich their writing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happens during Lesson 4?</a:t>
            </a:r>
            <a:br>
              <a:rPr lang="en-US" b="1" dirty="0" smtClean="0"/>
            </a:br>
            <a:r>
              <a:rPr lang="en-US" sz="3556" b="1" dirty="0" smtClean="0"/>
              <a:t>Pg. 39</a:t>
            </a:r>
            <a:endParaRPr lang="en-US" sz="3556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Students:</a:t>
            </a:r>
            <a:r>
              <a:rPr lang="en-US" dirty="0" smtClean="0"/>
              <a:t> </a:t>
            </a:r>
          </a:p>
          <a:p>
            <a:pPr lvl="0"/>
            <a:r>
              <a:rPr lang="en-US" sz="3600" dirty="0" smtClean="0"/>
              <a:t>Practice describing the EDIT Strategy in their own words</a:t>
            </a:r>
          </a:p>
          <a:p>
            <a:pPr lvl="0">
              <a:buNone/>
            </a:pPr>
            <a:endParaRPr lang="en-US" sz="3600" dirty="0" smtClean="0"/>
          </a:p>
          <a:p>
            <a:pPr lvl="0"/>
            <a:r>
              <a:rPr lang="en-US" sz="3600" dirty="0" smtClean="0"/>
              <a:t>Practice naming and explaining the strategy steps and </a:t>
            </a:r>
            <a:r>
              <a:rPr lang="en-US" sz="3600" dirty="0" err="1" smtClean="0"/>
              <a:t>substeps</a:t>
            </a:r>
            <a:endParaRPr lang="en-US" sz="3600" dirty="0" smtClean="0"/>
          </a:p>
          <a:p>
            <a:pPr lvl="0"/>
            <a:endParaRPr lang="en-US" sz="3600" dirty="0" smtClean="0"/>
          </a:p>
          <a:p>
            <a:pPr lvl="0"/>
            <a:r>
              <a:rPr lang="en-US" sz="3600" dirty="0" smtClean="0"/>
              <a:t>Take a quiz over the EDIT Strategy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Happens during Lesson 5?</a:t>
            </a:r>
            <a:br>
              <a:rPr lang="en-US" b="1" dirty="0" smtClean="0"/>
            </a:br>
            <a:r>
              <a:rPr lang="en-US" sz="3556" b="1" dirty="0" smtClean="0"/>
              <a:t>Pg. 45 </a:t>
            </a:r>
            <a:endParaRPr lang="en-US" sz="3556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Students:</a:t>
            </a:r>
          </a:p>
          <a:p>
            <a:pPr>
              <a:spcAft>
                <a:spcPts val="3000"/>
              </a:spcAft>
              <a:buNone/>
            </a:pPr>
            <a:r>
              <a:rPr lang="en-US" sz="3600" dirty="0" smtClean="0"/>
              <a:t>• Learn to add elaborations and set goals</a:t>
            </a:r>
          </a:p>
          <a:p>
            <a:pPr lvl="0">
              <a:spcAft>
                <a:spcPts val="3000"/>
              </a:spcAft>
            </a:pPr>
            <a:r>
              <a:rPr lang="en-US" sz="3600" dirty="0" smtClean="0"/>
              <a:t>Write their own essays in class and edit them using the EDIT Strategy</a:t>
            </a:r>
          </a:p>
          <a:p>
            <a:pPr lvl="0">
              <a:spcAft>
                <a:spcPts val="3000"/>
              </a:spcAft>
            </a:pPr>
            <a:r>
              <a:rPr lang="en-US" sz="3600" dirty="0" smtClean="0"/>
              <a:t>Apply the EDIT Strategy to papers created for other classes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the 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r>
              <a:rPr lang="en-US" b="1" dirty="0" smtClean="0"/>
              <a:t>Teacher Materials</a:t>
            </a:r>
          </a:p>
          <a:p>
            <a:pPr lvl="1"/>
            <a:r>
              <a:rPr lang="en-US" sz="3200" dirty="0" smtClean="0"/>
              <a:t>Lesson 2 Model Passage and answer key</a:t>
            </a:r>
          </a:p>
          <a:p>
            <a:pPr lvl="1"/>
            <a:r>
              <a:rPr lang="en-US" sz="3200" dirty="0" smtClean="0"/>
              <a:t>Lesson 3 Model Passage and answer key</a:t>
            </a:r>
          </a:p>
          <a:p>
            <a:pPr lvl="1"/>
            <a:r>
              <a:rPr lang="en-US" sz="3200" dirty="0" err="1" smtClean="0"/>
              <a:t>PDF’s</a:t>
            </a:r>
            <a:r>
              <a:rPr lang="en-US" sz="3200" dirty="0" smtClean="0"/>
              <a:t> of Instructional </a:t>
            </a:r>
            <a:r>
              <a:rPr lang="en-US" sz="3200" dirty="0" smtClean="0"/>
              <a:t>materials</a:t>
            </a:r>
          </a:p>
          <a:p>
            <a:pPr lvl="1"/>
            <a:endParaRPr lang="en-US" sz="3200" dirty="0" smtClean="0"/>
          </a:p>
          <a:p>
            <a:r>
              <a:rPr lang="en-US" b="1" dirty="0" smtClean="0"/>
              <a:t>Student Materials</a:t>
            </a:r>
          </a:p>
          <a:p>
            <a:pPr lvl="1"/>
            <a:r>
              <a:rPr lang="en-US" sz="3200" dirty="0" smtClean="0"/>
              <a:t>Lesson 2 Error-embedded passages</a:t>
            </a:r>
          </a:p>
          <a:p>
            <a:pPr lvl="1"/>
            <a:r>
              <a:rPr lang="en-US" sz="3200" dirty="0" smtClean="0"/>
              <a:t>Lesson 3 Error-embedded passages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>
              <a:buNone/>
            </a:pPr>
            <a:r>
              <a:rPr lang="en-US" sz="4800" b="1" dirty="0" smtClean="0"/>
              <a:t>How is Strategy-Use and Progress Assessed?</a:t>
            </a:r>
            <a:endParaRPr lang="en-US" sz="4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89" dirty="0" smtClean="0"/>
              <a:t> </a:t>
            </a:r>
            <a:r>
              <a:rPr lang="en-US" sz="4889" b="1" dirty="0" smtClean="0"/>
              <a:t>Scoring Guidelines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/>
          </a:bodyPr>
          <a:lstStyle/>
          <a:p>
            <a:pPr lvl="0"/>
            <a:r>
              <a:rPr lang="en-US" sz="3600" b="1" dirty="0" smtClean="0"/>
              <a:t>Pretest/Lesson 5   </a:t>
            </a:r>
            <a:r>
              <a:rPr lang="en-US" sz="3600" dirty="0" smtClean="0"/>
              <a:t>(pg. 51)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dirty="0" smtClean="0"/>
              <a:t>(student-created essays)</a:t>
            </a:r>
          </a:p>
          <a:p>
            <a:pPr lvl="0"/>
            <a:endParaRPr lang="en-US" sz="3600" dirty="0" smtClean="0"/>
          </a:p>
          <a:p>
            <a:pPr lvl="0"/>
            <a:r>
              <a:rPr lang="en-US" sz="3600" b="1" dirty="0" smtClean="0"/>
              <a:t>Lesson 2 passages   </a:t>
            </a:r>
            <a:r>
              <a:rPr lang="en-US" sz="3600" dirty="0" smtClean="0"/>
              <a:t>(pg. 54)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dirty="0" smtClean="0"/>
              <a:t>(error embedded passages on CD)</a:t>
            </a:r>
          </a:p>
          <a:p>
            <a:pPr lvl="0">
              <a:buNone/>
            </a:pPr>
            <a:endParaRPr lang="en-US" sz="3600" dirty="0" smtClean="0"/>
          </a:p>
          <a:p>
            <a:pPr lvl="0"/>
            <a:r>
              <a:rPr lang="en-US" sz="3600" b="1" dirty="0" smtClean="0"/>
              <a:t>Lesson 3 passages   </a:t>
            </a:r>
            <a:r>
              <a:rPr lang="en-US" sz="3600" dirty="0" smtClean="0"/>
              <a:t>(pg. </a:t>
            </a:r>
            <a:r>
              <a:rPr lang="en-US" sz="3600" smtClean="0"/>
              <a:t>56)</a:t>
            </a:r>
            <a:r>
              <a:rPr lang="en-US" sz="3600" b="1" smtClean="0"/>
              <a:t/>
            </a:r>
            <a:br>
              <a:rPr lang="en-US" sz="3600" b="1" smtClean="0"/>
            </a:br>
            <a:r>
              <a:rPr lang="en-US" sz="3600" dirty="0" smtClean="0"/>
              <a:t>(error embedded passages on </a:t>
            </a:r>
            <a:r>
              <a:rPr lang="en-US" sz="3600" smtClean="0"/>
              <a:t>CD)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458200" cy="10668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Scoring Guidelines for Pretest and Lesson 5</a:t>
            </a:r>
            <a:br>
              <a:rPr lang="en-US" sz="3200" b="1" dirty="0" smtClean="0"/>
            </a:br>
            <a:r>
              <a:rPr lang="en-US" sz="2667" b="1" dirty="0" smtClean="0"/>
              <a:t>Pg. 51</a:t>
            </a:r>
            <a:endParaRPr lang="en-US" sz="2667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654675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r>
              <a:rPr lang="en-US" b="1" dirty="0" smtClean="0"/>
              <a:t>1</a:t>
            </a:r>
            <a:r>
              <a:rPr lang="en-US" dirty="0" smtClean="0"/>
              <a:t>.	Number </a:t>
            </a:r>
            <a:r>
              <a:rPr lang="en-US" dirty="0" smtClean="0"/>
              <a:t>the lines of writing. 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2.</a:t>
            </a:r>
            <a:r>
              <a:rPr lang="en-US" dirty="0" smtClean="0"/>
              <a:t>	Read </a:t>
            </a:r>
            <a:r>
              <a:rPr lang="en-US" dirty="0" smtClean="0"/>
              <a:t>a sentence; determine if errors exist. 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3.</a:t>
            </a:r>
            <a:r>
              <a:rPr lang="en-US" dirty="0" smtClean="0"/>
              <a:t>	Record </a:t>
            </a:r>
            <a:r>
              <a:rPr lang="en-US" dirty="0" smtClean="0"/>
              <a:t>the error on the</a:t>
            </a:r>
            <a:r>
              <a:rPr lang="en-US" i="1" dirty="0" smtClean="0"/>
              <a:t> Essay Score Sheet</a:t>
            </a:r>
            <a:r>
              <a:rPr lang="en-US" dirty="0" smtClean="0"/>
              <a:t>. 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4.</a:t>
            </a:r>
            <a:r>
              <a:rPr lang="en-US" dirty="0" smtClean="0"/>
              <a:t>	Repeat </a:t>
            </a:r>
            <a:r>
              <a:rPr lang="en-US" dirty="0" smtClean="0"/>
              <a:t>Steps 1 – 3 for each sentence.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5.</a:t>
            </a:r>
            <a:r>
              <a:rPr lang="en-US" dirty="0" smtClean="0"/>
              <a:t>	Identify </a:t>
            </a:r>
            <a:r>
              <a:rPr lang="en-US" dirty="0" smtClean="0"/>
              <a:t>top one or two error categories.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6.</a:t>
            </a:r>
            <a:r>
              <a:rPr lang="en-US" dirty="0" smtClean="0"/>
              <a:t>	Determine </a:t>
            </a:r>
            <a:r>
              <a:rPr lang="en-US" dirty="0" smtClean="0"/>
              <a:t>the student’s score:</a:t>
            </a:r>
          </a:p>
          <a:p>
            <a:pPr lvl="1"/>
            <a:r>
              <a:rPr lang="en-US" dirty="0" smtClean="0"/>
              <a:t>Count the total # of words in passage.</a:t>
            </a:r>
          </a:p>
          <a:p>
            <a:pPr lvl="1"/>
            <a:r>
              <a:rPr lang="en-US" dirty="0" smtClean="0"/>
              <a:t>Subtract the total # of errors to find the # of words without errors.</a:t>
            </a:r>
          </a:p>
          <a:p>
            <a:pPr lvl="1"/>
            <a:r>
              <a:rPr lang="en-US" dirty="0" smtClean="0"/>
              <a:t>Divide the total # of words into the # of words without errors to find the percentage of words without errors.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Scoring Example for Pretest and Lesson 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Go to Example Passage for Pretest and Lesson 5 in the handout packet</a:t>
            </a:r>
          </a:p>
          <a:p>
            <a:endParaRPr lang="en-US" dirty="0" smtClean="0"/>
          </a:p>
          <a:p>
            <a:r>
              <a:rPr lang="en-US" dirty="0" smtClean="0"/>
              <a:t>Go to Example Essay Score Sheet for Pretest/Lesson 5 in the handout packet</a:t>
            </a:r>
          </a:p>
          <a:p>
            <a:endParaRPr lang="en-US" dirty="0" smtClean="0"/>
          </a:p>
          <a:p>
            <a:r>
              <a:rPr lang="en-US" dirty="0" smtClean="0"/>
              <a:t>Or to page 53 in the manual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Scoring Guidelines for Lesson 2 Passages</a:t>
            </a:r>
            <a:br>
              <a:rPr lang="en-US" sz="3200" b="1" dirty="0" smtClean="0"/>
            </a:br>
            <a:r>
              <a:rPr lang="en-US" sz="3200" b="1" dirty="0" smtClean="0"/>
              <a:t>pg. 54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Print the student’s Lesson 2 passage. </a:t>
            </a:r>
          </a:p>
          <a:p>
            <a:pPr lvl="0"/>
            <a:r>
              <a:rPr lang="en-US" dirty="0" smtClean="0"/>
              <a:t>Circle the errors not corrected. </a:t>
            </a:r>
          </a:p>
          <a:p>
            <a:pPr lvl="0"/>
            <a:r>
              <a:rPr lang="en-US" dirty="0" smtClean="0"/>
              <a:t>Count the # of misspelled words not corrected. </a:t>
            </a:r>
          </a:p>
          <a:p>
            <a:pPr lvl="0"/>
            <a:r>
              <a:rPr lang="en-US" dirty="0" smtClean="0"/>
              <a:t>Subtract this # from 12. Transfer the result to space at bottom of passage.</a:t>
            </a:r>
          </a:p>
          <a:p>
            <a:pPr lvl="0"/>
            <a:r>
              <a:rPr lang="en-US" dirty="0" smtClean="0"/>
              <a:t>Count the # of misused words not corrected. </a:t>
            </a:r>
          </a:p>
          <a:p>
            <a:pPr lvl="0"/>
            <a:r>
              <a:rPr lang="en-US" dirty="0" smtClean="0"/>
              <a:t>Subtract this # from 8. Transfer the result to space at bottom of passage.</a:t>
            </a:r>
          </a:p>
          <a:p>
            <a:pPr lvl="0"/>
            <a:r>
              <a:rPr lang="en-US" dirty="0" smtClean="0"/>
              <a:t>Add the number of words corrected.</a:t>
            </a:r>
          </a:p>
          <a:p>
            <a:pPr lvl="0"/>
            <a:r>
              <a:rPr lang="en-US" dirty="0" smtClean="0"/>
              <a:t>Divide the # of words corrected by 20. Then multiply by 100 to obtain final score.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Scoring example for Lesson 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4000" dirty="0" smtClean="0"/>
              <a:t>Go to Example Score Sheet for Lesson 2 passage in the handout packet</a:t>
            </a:r>
          </a:p>
          <a:p>
            <a:endParaRPr lang="en-US" sz="4000" dirty="0" smtClean="0"/>
          </a:p>
          <a:p>
            <a:r>
              <a:rPr lang="en-US" sz="4000" dirty="0" smtClean="0"/>
              <a:t>Or page 55 in the manual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Scoring </a:t>
            </a:r>
            <a:r>
              <a:rPr lang="en-US" sz="3600" b="1" dirty="0" smtClean="0"/>
              <a:t>Guidelines for </a:t>
            </a:r>
            <a:r>
              <a:rPr lang="en-US" sz="3600" b="1" dirty="0" smtClean="0"/>
              <a:t>Lesson 3 </a:t>
            </a:r>
            <a:r>
              <a:rPr lang="en-US" sz="3600" b="1" dirty="0" smtClean="0"/>
              <a:t>Passages</a:t>
            </a:r>
            <a:br>
              <a:rPr lang="en-US" sz="3600" b="1" dirty="0" smtClean="0"/>
            </a:br>
            <a:r>
              <a:rPr lang="en-US" sz="3600" b="1" dirty="0" smtClean="0"/>
              <a:t>Pg. 56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17638"/>
            <a:ext cx="8991600" cy="544036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Print the student’s Lesson 3 passage. </a:t>
            </a:r>
          </a:p>
          <a:p>
            <a:pPr lvl="0"/>
            <a:r>
              <a:rPr lang="en-US" dirty="0" smtClean="0"/>
              <a:t>Circle the errors not corrected. </a:t>
            </a:r>
          </a:p>
          <a:p>
            <a:pPr lvl="0"/>
            <a:r>
              <a:rPr lang="en-US" dirty="0" smtClean="0"/>
              <a:t>Draw a box around corrected non-errors.</a:t>
            </a:r>
          </a:p>
          <a:p>
            <a:pPr lvl="0"/>
            <a:r>
              <a:rPr lang="en-US" dirty="0" smtClean="0"/>
              <a:t>Record the type of error not corrected under the error category. </a:t>
            </a:r>
          </a:p>
          <a:p>
            <a:pPr lvl="0"/>
            <a:r>
              <a:rPr lang="en-US" dirty="0" smtClean="0"/>
              <a:t>Record the type of non-errors corrected under the error category.</a:t>
            </a:r>
          </a:p>
          <a:p>
            <a:pPr lvl="0"/>
            <a:r>
              <a:rPr lang="en-US" dirty="0" smtClean="0"/>
              <a:t>Tally the number of errors not corrected.</a:t>
            </a:r>
          </a:p>
          <a:p>
            <a:pPr lvl="0"/>
            <a:r>
              <a:rPr lang="en-US" dirty="0" smtClean="0"/>
              <a:t>Subtract the # of errors not corrected from 25. Divide that # by 25 and then multiply by 100 to obtain final score.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ea typeface="ＭＳ Ｐゴシック" pitchFamily="-107" charset="-128"/>
                <a:cs typeface="ＭＳ Ｐゴシック" pitchFamily="-107" charset="-128"/>
              </a:rPr>
              <a:t>Editing and Students with LD</a:t>
            </a:r>
          </a:p>
        </p:txBody>
      </p:sp>
      <p:sp>
        <p:nvSpPr>
          <p:cNvPr id="12083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sz="2800" dirty="0" smtClean="0">
                <a:ea typeface="ＭＳ Ｐゴシック" pitchFamily="-107" charset="-128"/>
                <a:cs typeface="ＭＳ Ｐゴシック" pitchFamily="-107" charset="-128"/>
              </a:rPr>
              <a:t>•  Make more mechanical and spelling errors</a:t>
            </a:r>
          </a:p>
          <a:p>
            <a:pPr eaLnBrk="1" hangingPunct="1">
              <a:spcAft>
                <a:spcPts val="1200"/>
              </a:spcAft>
            </a:pPr>
            <a:r>
              <a:rPr lang="en-US" sz="2800" dirty="0" smtClean="0">
                <a:ea typeface="ＭＳ Ｐゴシック" pitchFamily="-107" charset="-128"/>
                <a:cs typeface="ＭＳ Ｐゴシック" pitchFamily="-107" charset="-128"/>
              </a:rPr>
              <a:t>•  Fail to detect and correct many errors</a:t>
            </a:r>
          </a:p>
          <a:p>
            <a:pPr eaLnBrk="1" hangingPunct="1">
              <a:spcAft>
                <a:spcPts val="1200"/>
              </a:spcAft>
            </a:pPr>
            <a:r>
              <a:rPr lang="en-US" sz="2800" dirty="0" smtClean="0">
                <a:ea typeface="ＭＳ Ｐゴシック" pitchFamily="-107" charset="-128"/>
                <a:cs typeface="ＭＳ Ｐゴシック" pitchFamily="-107" charset="-128"/>
              </a:rPr>
              <a:t>•  Avoid using vocabulary - use “safe” words</a:t>
            </a:r>
          </a:p>
          <a:p>
            <a:pPr eaLnBrk="1" hangingPunct="1">
              <a:spcAft>
                <a:spcPts val="1200"/>
              </a:spcAft>
            </a:pPr>
            <a:r>
              <a:rPr lang="en-US" sz="2800" dirty="0" smtClean="0">
                <a:ea typeface="ＭＳ Ｐゴシック" pitchFamily="-107" charset="-128"/>
                <a:cs typeface="ＭＳ Ｐゴシック" pitchFamily="-107" charset="-128"/>
              </a:rPr>
              <a:t>•  Spend less time in the editing process</a:t>
            </a:r>
          </a:p>
          <a:p>
            <a:pPr eaLnBrk="1" hangingPunct="1">
              <a:lnSpc>
                <a:spcPct val="120000"/>
              </a:lnSpc>
              <a:spcAft>
                <a:spcPts val="1200"/>
              </a:spcAft>
            </a:pPr>
            <a:r>
              <a:rPr lang="en-US" sz="2800" dirty="0" smtClean="0">
                <a:ea typeface="ＭＳ Ｐゴシック" pitchFamily="-107" charset="-128"/>
                <a:cs typeface="ＭＳ Ｐゴシック" pitchFamily="-107" charset="-128"/>
              </a:rPr>
              <a:t>•  Strategy instruction in revising/editing 					     identified as “key” to effective writing instruction.</a:t>
            </a:r>
          </a:p>
          <a:p>
            <a:pPr eaLnBrk="1" hangingPunct="1">
              <a:lnSpc>
                <a:spcPct val="120000"/>
              </a:lnSpc>
              <a:spcAft>
                <a:spcPts val="1200"/>
              </a:spcAft>
              <a:buNone/>
            </a:pPr>
            <a:r>
              <a:rPr lang="en-US" sz="2800" dirty="0" smtClean="0">
                <a:ea typeface="ＭＳ Ｐゴシック" pitchFamily="-107" charset="-128"/>
                <a:cs typeface="ＭＳ Ｐゴシック" pitchFamily="-107" charset="-128"/>
              </a:rPr>
              <a:t>				(Writing Next)</a:t>
            </a:r>
          </a:p>
          <a:p>
            <a:endParaRPr lang="en-US" dirty="0" smtClean="0"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Scoring Example for Lesson 3 Passage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4000" dirty="0" smtClean="0"/>
              <a:t>Go to Example Score Sheet for Lesson 3 Passage in the handout packet.</a:t>
            </a:r>
          </a:p>
          <a:p>
            <a:endParaRPr lang="en-US" sz="4000" dirty="0" smtClean="0"/>
          </a:p>
          <a:p>
            <a:r>
              <a:rPr lang="en-US" sz="4000" dirty="0" smtClean="0"/>
              <a:t>Or page 57 in the manual</a:t>
            </a:r>
            <a:endParaRPr lang="en-US" sz="4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Possible Participant Activities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1.	Brainstorming activity:  At the beginning of the session have participants brainstorm (as a group or in dyads or small groups) types of errors their students make when writing; types of problems they have regarding editing; how they (teachers) edit their own work.  Tie these contributions into providing a rationale for the strategy.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	Exploring the CD:  Have participants start the CD and have them open the various documents.  Purpose: General Orientation to the content.  Do this at slide 32.  If they do not have laptops, you can do this on LCD projector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Possible Participant Activities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2127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Scoring Activity for Lesson 2:  Give participants a Lesson Passage that still has several errors (both misspelled and misused) and have them score it.</a:t>
            </a:r>
          </a:p>
          <a:p>
            <a:r>
              <a:rPr lang="en-US" dirty="0" smtClean="0"/>
              <a:t>Do the same for a Lesson 3 passage.</a:t>
            </a:r>
          </a:p>
          <a:p>
            <a:r>
              <a:rPr lang="en-US" dirty="0" smtClean="0"/>
              <a:t>Scoring activity for pretest and Lesson 5.  Dyads: Each write a short essay and include a variety of errors.  Exchange and score.</a:t>
            </a:r>
          </a:p>
          <a:p>
            <a:r>
              <a:rPr lang="en-US" dirty="0" smtClean="0"/>
              <a:t>If laptop/printer available, have participants apply the entire strategy as they write a short essay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EDIT Strategy </a:t>
            </a:r>
            <a:r>
              <a:rPr lang="en-US" b="1" dirty="0"/>
              <a:t>Is Based Upon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sz="4400" dirty="0" smtClean="0"/>
          </a:p>
          <a:p>
            <a:pPr lvl="0"/>
            <a:r>
              <a:rPr lang="en-US" sz="4400" dirty="0" smtClean="0"/>
              <a:t>The </a:t>
            </a:r>
            <a:r>
              <a:rPr lang="en-US" sz="4400" dirty="0"/>
              <a:t>Error Monitoring </a:t>
            </a:r>
            <a:r>
              <a:rPr lang="en-US" sz="4400" dirty="0" smtClean="0"/>
              <a:t>Strategy</a:t>
            </a:r>
          </a:p>
          <a:p>
            <a:pPr lvl="0"/>
            <a:r>
              <a:rPr lang="en-US" sz="4400" dirty="0"/>
              <a:t>The InSPECT </a:t>
            </a:r>
            <a:r>
              <a:rPr lang="en-US" sz="4400" dirty="0" smtClean="0"/>
              <a:t>Strategy</a:t>
            </a:r>
          </a:p>
          <a:p>
            <a:pPr lvl="0"/>
            <a:r>
              <a:rPr lang="en-US" sz="4400" dirty="0" smtClean="0"/>
              <a:t>The editing literature</a:t>
            </a:r>
          </a:p>
          <a:p>
            <a:pPr lvl="0"/>
            <a:r>
              <a:rPr lang="en-US" sz="4400" dirty="0" smtClean="0"/>
              <a:t>Goal/setting &amp; self-regulation </a:t>
            </a:r>
            <a:endParaRPr lang="en-US" sz="4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0"/>
            <a:ext cx="8077200" cy="1524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Research on the EDIT Strategy</a:t>
            </a:r>
            <a:endParaRPr lang="en-US" b="1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447800"/>
            <a:ext cx="8991600" cy="510540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 u="sng" dirty="0">
                <a:solidFill>
                  <a:schemeClr val="tx1"/>
                </a:solidFill>
                <a:ea typeface="+mn-ea"/>
                <a:cs typeface="+mn-cs"/>
              </a:rPr>
              <a:t>Overall Questions</a:t>
            </a:r>
            <a:endParaRPr lang="en-US" dirty="0">
              <a:solidFill>
                <a:schemeClr val="tx1"/>
              </a:solidFill>
              <a:ea typeface="+mn-ea"/>
              <a:cs typeface="+mn-cs"/>
            </a:endParaRPr>
          </a:p>
          <a:p>
            <a:pPr marL="609600" indent="-609600" algn="l" eaLnBrk="1" hangingPunct="1">
              <a:buFont typeface="Arial" pitchFamily="-109" charset="0"/>
              <a:buAutoNum type="arabicPeriod"/>
              <a:defRPr/>
            </a:pP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Will students with LD taught the strategy detect and correct more errors than 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control students?</a:t>
            </a:r>
            <a:endParaRPr lang="en-US" dirty="0">
              <a:solidFill>
                <a:schemeClr val="tx1"/>
              </a:solidFill>
              <a:ea typeface="+mn-ea"/>
              <a:cs typeface="+mn-cs"/>
            </a:endParaRPr>
          </a:p>
          <a:p>
            <a:pPr marL="609600" indent="-609600" algn="l" eaLnBrk="1" hangingPunct="1">
              <a:buFont typeface="Arial" pitchFamily="-109" charset="0"/>
              <a:buAutoNum type="arabicPeriod"/>
              <a:defRPr/>
            </a:pPr>
            <a:endParaRPr lang="en-US" dirty="0">
              <a:solidFill>
                <a:schemeClr val="tx1"/>
              </a:solidFill>
              <a:ea typeface="+mn-ea"/>
              <a:cs typeface="+mn-cs"/>
            </a:endParaRPr>
          </a:p>
          <a:p>
            <a:pPr marL="609600" indent="-609600" algn="l" eaLnBrk="1" hangingPunct="1">
              <a:buFont typeface="Arial" pitchFamily="-109" charset="0"/>
              <a:buAutoNum type="arabicPeriod"/>
              <a:defRPr/>
            </a:pP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Will differences maintain over time?</a:t>
            </a:r>
          </a:p>
          <a:p>
            <a:pPr marL="609600" indent="-609600" algn="l" eaLnBrk="1" hangingPunct="1">
              <a:buFont typeface="Arial" pitchFamily="-109" charset="0"/>
              <a:buNone/>
              <a:defRPr/>
            </a:pPr>
            <a:endParaRPr lang="en-US" dirty="0">
              <a:solidFill>
                <a:schemeClr val="tx1"/>
              </a:solidFill>
              <a:ea typeface="+mn-ea"/>
              <a:cs typeface="+mn-cs"/>
            </a:endParaRPr>
          </a:p>
          <a:p>
            <a:pPr marL="609600" indent="-609600" algn="l" eaLnBrk="1" hangingPunct="1">
              <a:buFont typeface="Arial" pitchFamily="-109" charset="0"/>
              <a:buAutoNum type="arabicPeriod"/>
              <a:defRPr/>
            </a:pP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Will students with LD taught the strategy do as well as nondisabled peers on the posttest?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0"/>
            <a:ext cx="7924800" cy="1600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1"/>
                </a:solidFill>
                <a:ea typeface="+mj-ea"/>
                <a:cs typeface="+mj-cs"/>
              </a:rPr>
              <a:t>Study Participants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219200"/>
            <a:ext cx="8839200" cy="5486400"/>
          </a:xfrm>
        </p:spPr>
        <p:txBody>
          <a:bodyPr/>
          <a:lstStyle/>
          <a:p>
            <a:pPr algn="l" eaLnBrk="1" hangingPunct="1">
              <a:lnSpc>
                <a:spcPct val="20000"/>
              </a:lnSpc>
              <a:defRPr/>
            </a:pPr>
            <a:r>
              <a:rPr lang="en-US" dirty="0">
                <a:ea typeface="+mn-ea"/>
                <a:cs typeface="+mn-cs"/>
              </a:rPr>
              <a:t>•	</a:t>
            </a:r>
          </a:p>
          <a:p>
            <a:pPr algn="l" eaLnBrk="1" hangingPunct="1">
              <a:lnSpc>
                <a:spcPct val="20000"/>
              </a:lnSpc>
              <a:defRPr/>
            </a:pPr>
            <a:endParaRPr lang="en-US" dirty="0">
              <a:ea typeface="+mn-ea"/>
              <a:cs typeface="+mn-cs"/>
            </a:endParaRPr>
          </a:p>
          <a:p>
            <a:pPr algn="l" eaLnBrk="1" hangingPunct="1">
              <a:lnSpc>
                <a:spcPct val="20000"/>
              </a:lnSpc>
              <a:defRPr/>
            </a:pPr>
            <a:endParaRPr lang="en-US" dirty="0">
              <a:solidFill>
                <a:schemeClr val="tx1"/>
              </a:solidFill>
              <a:ea typeface="+mn-ea"/>
              <a:cs typeface="+mn-cs"/>
            </a:endParaRPr>
          </a:p>
          <a:p>
            <a:pPr algn="l" eaLnBrk="1" hangingPunct="1">
              <a:lnSpc>
                <a:spcPct val="20000"/>
              </a:lnSpc>
              <a:defRPr/>
            </a:pPr>
            <a:endParaRPr lang="en-US" dirty="0">
              <a:solidFill>
                <a:schemeClr val="tx1"/>
              </a:solidFill>
              <a:ea typeface="+mn-ea"/>
              <a:cs typeface="+mn-cs"/>
            </a:endParaRPr>
          </a:p>
          <a:p>
            <a:pPr algn="l" eaLnBrk="1" hangingPunct="1">
              <a:lnSpc>
                <a:spcPct val="20000"/>
              </a:lnSpc>
              <a:defRPr/>
            </a:pP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•	37 students with LD in 5th,6th &amp; 7th grade</a:t>
            </a:r>
          </a:p>
          <a:p>
            <a:pPr algn="l" eaLnBrk="1" hangingPunct="1">
              <a:lnSpc>
                <a:spcPct val="110000"/>
              </a:lnSpc>
              <a:defRPr/>
            </a:pP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		- 19 treatment; 18 control (random 			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	    	       assignment</a:t>
            </a: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)</a:t>
            </a:r>
          </a:p>
          <a:p>
            <a:pPr algn="l" eaLnBrk="1" hangingPunct="1">
              <a:defRPr/>
            </a:pPr>
            <a:endParaRPr lang="en-US" dirty="0">
              <a:solidFill>
                <a:schemeClr val="tx1"/>
              </a:solidFill>
              <a:ea typeface="+mn-ea"/>
              <a:cs typeface="+mn-cs"/>
            </a:endParaRPr>
          </a:p>
          <a:p>
            <a:pPr algn="l" eaLnBrk="1" hangingPunct="1">
              <a:defRPr/>
            </a:pP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•	25 general ed. students (same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 grades</a:t>
            </a: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/schools) for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 	social </a:t>
            </a: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validity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 comparison</a:t>
            </a:r>
            <a:endParaRPr lang="en-US" dirty="0">
              <a:solidFill>
                <a:schemeClr val="tx1"/>
              </a:solidFill>
              <a:ea typeface="+mn-ea"/>
              <a:cs typeface="+mn-cs"/>
            </a:endParaRPr>
          </a:p>
          <a:p>
            <a:pPr algn="l" eaLnBrk="1" hangingPunct="1">
              <a:defRPr/>
            </a:pPr>
            <a:endParaRPr lang="en-US" dirty="0">
              <a:solidFill>
                <a:schemeClr val="tx1"/>
              </a:solidFill>
              <a:ea typeface="+mn-ea"/>
              <a:cs typeface="+mn-cs"/>
            </a:endParaRPr>
          </a:p>
          <a:p>
            <a:pPr algn="l" eaLnBrk="1" hangingPunct="1">
              <a:defRPr/>
            </a:pP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•	2 schools, urban school district</a:t>
            </a:r>
          </a:p>
          <a:p>
            <a:pPr algn="l" eaLnBrk="1" hangingPunct="1"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0"/>
            <a:ext cx="79248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1"/>
                </a:solidFill>
                <a:ea typeface="+mj-ea"/>
                <a:cs typeface="+mj-cs"/>
              </a:rPr>
              <a:t>Dependent Measures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295400"/>
            <a:ext cx="8763000" cy="5334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>
                <a:ea typeface="+mn-ea"/>
                <a:cs typeface="+mn-cs"/>
              </a:rPr>
              <a:t>•	</a:t>
            </a: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Percentage of errors corrected in 			experimenter developed, </a:t>
            </a:r>
            <a:r>
              <a:rPr lang="en-US" i="1" dirty="0">
                <a:solidFill>
                  <a:schemeClr val="tx1"/>
                </a:solidFill>
                <a:ea typeface="+mn-ea"/>
                <a:cs typeface="+mn-cs"/>
              </a:rPr>
              <a:t>error-embedded 	passages.</a:t>
            </a:r>
          </a:p>
          <a:p>
            <a:pPr algn="l" eaLnBrk="1" hangingPunct="1">
              <a:defRPr/>
            </a:pPr>
            <a:endParaRPr lang="en-US" dirty="0">
              <a:solidFill>
                <a:schemeClr val="tx1"/>
              </a:solidFill>
              <a:ea typeface="+mn-ea"/>
              <a:cs typeface="+mn-cs"/>
            </a:endParaRPr>
          </a:p>
          <a:p>
            <a:pPr algn="l" eaLnBrk="1" hangingPunct="1">
              <a:defRPr/>
            </a:pP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•	Ratio of errors to total word count in 		</a:t>
            </a:r>
            <a:r>
              <a:rPr lang="en-US" i="1" dirty="0">
                <a:solidFill>
                  <a:schemeClr val="tx1"/>
                </a:solidFill>
                <a:ea typeface="+mn-ea"/>
                <a:cs typeface="+mn-cs"/>
              </a:rPr>
              <a:t>student-generated passages</a:t>
            </a: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.</a:t>
            </a:r>
          </a:p>
          <a:p>
            <a:pPr algn="l" eaLnBrk="1" hangingPunct="1">
              <a:defRPr/>
            </a:pPr>
            <a:endParaRPr lang="en-US" dirty="0">
              <a:solidFill>
                <a:schemeClr val="tx1"/>
              </a:solidFill>
              <a:ea typeface="+mn-ea"/>
              <a:cs typeface="+mn-cs"/>
            </a:endParaRPr>
          </a:p>
          <a:p>
            <a:pPr algn="l" eaLnBrk="1" hangingPunct="1">
              <a:defRPr/>
            </a:pP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•	Administered at Pretest, Posttest, &amp; 		Maintenance (3 weeks later)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0"/>
            <a:ext cx="76962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1"/>
                </a:solidFill>
                <a:ea typeface="+mj-ea"/>
                <a:cs typeface="+mj-cs"/>
              </a:rPr>
              <a:t>RESULTS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524000"/>
            <a:ext cx="8991600" cy="5105400"/>
          </a:xfrm>
        </p:spPr>
        <p:txBody>
          <a:bodyPr/>
          <a:lstStyle/>
          <a:p>
            <a:pPr marL="609600" indent="-609600" algn="l" eaLnBrk="1" hangingPunct="1">
              <a:buFont typeface="Arial" pitchFamily="-109" charset="0"/>
              <a:buAutoNum type="arabicPeriod"/>
              <a:defRPr/>
            </a:pP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Significant difference between treatment and control for posttest measure on </a:t>
            </a:r>
            <a:r>
              <a:rPr lang="en-US" i="1" dirty="0">
                <a:solidFill>
                  <a:schemeClr val="tx1"/>
                </a:solidFill>
                <a:ea typeface="+mn-ea"/>
                <a:cs typeface="+mn-cs"/>
              </a:rPr>
              <a:t>embedded error passage</a:t>
            </a: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 (p&lt;.01; </a:t>
            </a:r>
            <a:r>
              <a:rPr lang="en-US" b="1" dirty="0">
                <a:solidFill>
                  <a:schemeClr val="tx1"/>
                </a:solidFill>
                <a:ea typeface="+mn-ea"/>
                <a:cs typeface="+mn-cs"/>
              </a:rPr>
              <a:t>ES .84</a:t>
            </a: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). 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 </a:t>
            </a:r>
          </a:p>
          <a:p>
            <a:pPr marL="609600" indent="-609600" algn="l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  <a:ea typeface="+mn-ea"/>
                <a:cs typeface="+mn-cs"/>
              </a:rPr>
              <a:t>(</a:t>
            </a:r>
            <a:r>
              <a:rPr lang="en-US" b="1" dirty="0">
                <a:solidFill>
                  <a:schemeClr val="tx1"/>
                </a:solidFill>
                <a:ea typeface="+mn-ea"/>
                <a:cs typeface="+mn-cs"/>
              </a:rPr>
              <a:t>80</a:t>
            </a:r>
            <a:r>
              <a:rPr lang="en-US" b="1" dirty="0" smtClean="0">
                <a:solidFill>
                  <a:schemeClr val="tx1"/>
                </a:solidFill>
                <a:ea typeface="+mn-ea"/>
                <a:cs typeface="+mn-cs"/>
              </a:rPr>
              <a:t>% of errors </a:t>
            </a:r>
            <a:r>
              <a:rPr lang="en-US" b="1" dirty="0">
                <a:solidFill>
                  <a:schemeClr val="tx1"/>
                </a:solidFill>
                <a:ea typeface="+mn-ea"/>
                <a:cs typeface="+mn-cs"/>
              </a:rPr>
              <a:t>corrected vs. 29%</a:t>
            </a:r>
            <a:r>
              <a:rPr lang="en-US" b="1" dirty="0" smtClean="0">
                <a:solidFill>
                  <a:schemeClr val="tx1"/>
                </a:solidFill>
                <a:ea typeface="+mn-ea"/>
                <a:cs typeface="+mn-cs"/>
              </a:rPr>
              <a:t>).</a:t>
            </a:r>
          </a:p>
          <a:p>
            <a:pPr marL="609600" indent="-609600" algn="l" eaLnBrk="1" hangingPunct="1">
              <a:buFont typeface="Arial" pitchFamily="-109" charset="0"/>
              <a:buAutoNum type="arabicPeriod"/>
              <a:defRPr/>
            </a:pPr>
            <a:endParaRPr lang="en-US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marL="609600" indent="-609600" algn="l" eaLnBrk="1" hangingPunct="1"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2.	Significant </a:t>
            </a: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difference between treatment and control for posttest measure on </a:t>
            </a:r>
            <a:r>
              <a:rPr lang="en-US" i="1" dirty="0">
                <a:solidFill>
                  <a:schemeClr val="tx1"/>
                </a:solidFill>
                <a:ea typeface="+mn-ea"/>
                <a:cs typeface="+mn-cs"/>
              </a:rPr>
              <a:t>student generated passage </a:t>
            </a: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(p&lt;.01; </a:t>
            </a:r>
            <a:r>
              <a:rPr lang="en-US" b="1" dirty="0">
                <a:solidFill>
                  <a:schemeClr val="tx1"/>
                </a:solidFill>
                <a:ea typeface="+mn-ea"/>
                <a:cs typeface="+mn-cs"/>
              </a:rPr>
              <a:t>ES .</a:t>
            </a:r>
            <a:r>
              <a:rPr lang="en-US" b="1" dirty="0" smtClean="0">
                <a:solidFill>
                  <a:schemeClr val="tx1"/>
                </a:solidFill>
                <a:ea typeface="+mn-ea"/>
                <a:cs typeface="+mn-cs"/>
              </a:rPr>
              <a:t>80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). </a:t>
            </a:r>
          </a:p>
          <a:p>
            <a:pPr marL="609600" indent="-609600" algn="l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  <a:ea typeface="+mn-ea"/>
                <a:cs typeface="+mn-cs"/>
              </a:rPr>
              <a:t>(</a:t>
            </a:r>
            <a:r>
              <a:rPr lang="en-US" b="1" dirty="0">
                <a:solidFill>
                  <a:schemeClr val="tx1"/>
                </a:solidFill>
                <a:ea typeface="+mn-ea"/>
                <a:cs typeface="+mn-cs"/>
              </a:rPr>
              <a:t>.04 ratio</a:t>
            </a:r>
            <a:r>
              <a:rPr lang="en-US" b="1" dirty="0" smtClean="0">
                <a:solidFill>
                  <a:schemeClr val="tx1"/>
                </a:solidFill>
                <a:ea typeface="+mn-ea"/>
                <a:cs typeface="+mn-cs"/>
              </a:rPr>
              <a:t> vs. </a:t>
            </a:r>
            <a:r>
              <a:rPr lang="en-US" b="1" dirty="0">
                <a:solidFill>
                  <a:schemeClr val="tx1"/>
                </a:solidFill>
                <a:ea typeface="+mn-ea"/>
                <a:cs typeface="+mn-cs"/>
              </a:rPr>
              <a:t>.21</a:t>
            </a:r>
            <a:r>
              <a:rPr lang="en-US" b="1" dirty="0" smtClean="0">
                <a:solidFill>
                  <a:schemeClr val="tx1"/>
                </a:solidFill>
                <a:ea typeface="+mn-ea"/>
                <a:cs typeface="+mn-cs"/>
              </a:rPr>
              <a:t>).</a:t>
            </a:r>
            <a:endParaRPr lang="en-US" b="1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055AB-9BA2-A74C-993A-A7DAB7492E40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2112</Words>
  <Application>Microsoft Macintosh PowerPoint</Application>
  <PresentationFormat>On-screen Show (4:3)</PresentationFormat>
  <Paragraphs>332</Paragraphs>
  <Slides>42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The EDIT Strategy</vt:lpstr>
      <vt:lpstr>Session Overview</vt:lpstr>
      <vt:lpstr>Purpose of the EDIT Strategy</vt:lpstr>
      <vt:lpstr>Editing and Students with LD</vt:lpstr>
      <vt:lpstr>The EDIT Strategy Is Based Upon </vt:lpstr>
      <vt:lpstr>Research on the EDIT Strategy</vt:lpstr>
      <vt:lpstr>Study Participants</vt:lpstr>
      <vt:lpstr>Dependent Measures</vt:lpstr>
      <vt:lpstr>RESULTS</vt:lpstr>
      <vt:lpstr>STUDY RESULTS</vt:lpstr>
      <vt:lpstr>STUDY RESULTS</vt:lpstr>
      <vt:lpstr>Slide 12</vt:lpstr>
      <vt:lpstr>STEPS OF THE EDIT STRATEGY</vt:lpstr>
      <vt:lpstr>Step 1: Enter Your First Draft </vt:lpstr>
      <vt:lpstr>Step 2: Do a SPELL Check </vt:lpstr>
      <vt:lpstr>SPELL SUBSTEPS</vt:lpstr>
      <vt:lpstr>SPELL SUBSTEPS</vt:lpstr>
      <vt:lpstr>Step 3: Interrogate Yourself Using the COPS Questions </vt:lpstr>
      <vt:lpstr>Step 3: Interrogate Yourself Using the COPS Questions</vt:lpstr>
      <vt:lpstr>Step 4: Type in Corrections and Run the Spellchecker </vt:lpstr>
      <vt:lpstr>Slide 21</vt:lpstr>
      <vt:lpstr>  How the Manual Is Organized  </vt:lpstr>
      <vt:lpstr>Instructional Procedures Incorporated in Steps 2, 3, &amp; 5</vt:lpstr>
      <vt:lpstr>What Happens during the Pretest? Pg. 5</vt:lpstr>
      <vt:lpstr>What Happens during Lesson 1? Pg. 8</vt:lpstr>
      <vt:lpstr>What Happens during Lesson 2? Pg. 15 </vt:lpstr>
      <vt:lpstr>Lesson 2 Practice Materials</vt:lpstr>
      <vt:lpstr>What Happens during Lesson 3? Pg.26</vt:lpstr>
      <vt:lpstr>Lesson 3 Practice Passages</vt:lpstr>
      <vt:lpstr>What happens during Lesson 4? Pg. 39</vt:lpstr>
      <vt:lpstr>What Happens during Lesson 5? Pg. 45 </vt:lpstr>
      <vt:lpstr>Contents of the CD</vt:lpstr>
      <vt:lpstr>Slide 33</vt:lpstr>
      <vt:lpstr> Scoring Guidelines </vt:lpstr>
      <vt:lpstr>Scoring Guidelines for Pretest and Lesson 5 Pg. 51</vt:lpstr>
      <vt:lpstr>Scoring Example for Pretest and Lesson 5</vt:lpstr>
      <vt:lpstr>Scoring Guidelines for Lesson 2 Passages pg. 54</vt:lpstr>
      <vt:lpstr>Scoring example for Lesson 2</vt:lpstr>
      <vt:lpstr>Scoring Guidelines for Lesson 3 Passages Pg. 56 </vt:lpstr>
      <vt:lpstr>Scoring Example for Lesson 3 Passage</vt:lpstr>
      <vt:lpstr>Possible Participant Activities</vt:lpstr>
      <vt:lpstr>Possible Participant Activities</vt:lpstr>
    </vt:vector>
  </TitlesOfParts>
  <Company>Penn State/ESPSE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Purpose of the EDIT Strategy</dc:title>
  <dc:creator>charles  hughes</dc:creator>
  <cp:lastModifiedBy>charles  hughes</cp:lastModifiedBy>
  <cp:revision>17</cp:revision>
  <dcterms:created xsi:type="dcterms:W3CDTF">2010-05-11T17:45:04Z</dcterms:created>
  <dcterms:modified xsi:type="dcterms:W3CDTF">2010-05-11T19:03:51Z</dcterms:modified>
</cp:coreProperties>
</file>