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 id="2147483666" r:id="rId3"/>
    <p:sldMasterId id="2147483668" r:id="rId4"/>
    <p:sldMasterId id="2147483670" r:id="rId5"/>
  </p:sldMasterIdLst>
  <p:notesMasterIdLst>
    <p:notesMasterId r:id="rId7"/>
  </p:notesMasterIdLst>
  <p:sldIdLst>
    <p:sldId id="262" r:id="rId6"/>
  </p:sldIdLst>
  <p:sldSz cx="10058400" cy="15544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C56"/>
    <a:srgbClr val="0067A5"/>
    <a:srgbClr val="E92108"/>
    <a:srgbClr val="0F4B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6"/>
  </p:normalViewPr>
  <p:slideViewPr>
    <p:cSldViewPr snapToGrid="0" snapToObjects="1">
      <p:cViewPr varScale="1">
        <p:scale>
          <a:sx n="47" d="100"/>
          <a:sy n="47" d="100"/>
        </p:scale>
        <p:origin x="32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CE68D-9B81-3949-9A71-CEF2E90EFBEC}" type="datetimeFigureOut">
              <a:rPr lang="en-US" smtClean="0"/>
              <a:t>2/22/2019</a:t>
            </a:fld>
            <a:endParaRPr lang="en-US"/>
          </a:p>
        </p:txBody>
      </p:sp>
      <p:sp>
        <p:nvSpPr>
          <p:cNvPr id="4" name="Slide Image Placeholder 3"/>
          <p:cNvSpPr>
            <a:spLocks noGrp="1" noRot="1" noChangeAspect="1"/>
          </p:cNvSpPr>
          <p:nvPr>
            <p:ph type="sldImg" idx="2"/>
          </p:nvPr>
        </p:nvSpPr>
        <p:spPr>
          <a:xfrm>
            <a:off x="2430463" y="1143000"/>
            <a:ext cx="1997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7D6AF-26EB-4148-BA46-9F187B9B1C3B}" type="slidenum">
              <a:rPr lang="en-US" smtClean="0"/>
              <a:t>‹#›</a:t>
            </a:fld>
            <a:endParaRPr lang="en-US"/>
          </a:p>
        </p:txBody>
      </p:sp>
    </p:spTree>
    <p:extLst>
      <p:ext uri="{BB962C8B-B14F-4D97-AF65-F5344CB8AC3E}">
        <p14:creationId xmlns:p14="http://schemas.microsoft.com/office/powerpoint/2010/main" val="92447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14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2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99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1659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5820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2033" t="3605" r="38845" b="3796"/>
          <a:stretch/>
        </p:blipFill>
        <p:spPr>
          <a:xfrm>
            <a:off x="365760" y="548640"/>
            <a:ext cx="9326880" cy="14721840"/>
          </a:xfrm>
          <a:prstGeom prst="rect">
            <a:avLst/>
          </a:prstGeom>
        </p:spPr>
      </p:pic>
      <p:sp>
        <p:nvSpPr>
          <p:cNvPr id="14" name="Parallelogram 28"/>
          <p:cNvSpPr/>
          <p:nvPr userDrawn="1"/>
        </p:nvSpPr>
        <p:spPr>
          <a:xfrm>
            <a:off x="737466" y="1579202"/>
            <a:ext cx="371393" cy="1039546"/>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6" name="Parallelogram 28"/>
          <p:cNvSpPr/>
          <p:nvPr userDrawn="1"/>
        </p:nvSpPr>
        <p:spPr>
          <a:xfrm>
            <a:off x="8789379" y="539656"/>
            <a:ext cx="371393" cy="1039546"/>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2197" y="12638144"/>
            <a:ext cx="463296" cy="1091184"/>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76587" y="753853"/>
            <a:ext cx="6870192" cy="24384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69209" y="753853"/>
            <a:ext cx="6870192" cy="243840"/>
          </a:xfrm>
          <a:prstGeom prst="rect">
            <a:avLst/>
          </a:prstGeom>
        </p:spPr>
      </p:pic>
      <p:sp>
        <p:nvSpPr>
          <p:cNvPr id="20" name="Parallelogram 28"/>
          <p:cNvSpPr/>
          <p:nvPr userDrawn="1"/>
        </p:nvSpPr>
        <p:spPr>
          <a:xfrm>
            <a:off x="6615580" y="8825555"/>
            <a:ext cx="371393" cy="1039546"/>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100" y="5246001"/>
            <a:ext cx="463296" cy="1091184"/>
          </a:xfrm>
          <a:prstGeom prst="rect">
            <a:avLst/>
          </a:prstGeom>
        </p:spPr>
      </p:pic>
    </p:spTree>
    <p:extLst>
      <p:ext uri="{BB962C8B-B14F-4D97-AF65-F5344CB8AC3E}">
        <p14:creationId xmlns:p14="http://schemas.microsoft.com/office/powerpoint/2010/main" val="58361475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2033" t="3605" r="38845" b="3796"/>
          <a:stretch/>
        </p:blipFill>
        <p:spPr>
          <a:xfrm>
            <a:off x="365760" y="548640"/>
            <a:ext cx="9326880" cy="14721840"/>
          </a:xfrm>
          <a:prstGeom prst="rect">
            <a:avLst/>
          </a:prstGeom>
        </p:spPr>
      </p:pic>
      <p:sp>
        <p:nvSpPr>
          <p:cNvPr id="14" name="Parallelogram 28"/>
          <p:cNvSpPr/>
          <p:nvPr userDrawn="1"/>
        </p:nvSpPr>
        <p:spPr>
          <a:xfrm>
            <a:off x="3255938" y="4578512"/>
            <a:ext cx="371393" cy="1039546"/>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6" name="Parallelogram 28"/>
          <p:cNvSpPr/>
          <p:nvPr userDrawn="1"/>
        </p:nvSpPr>
        <p:spPr>
          <a:xfrm>
            <a:off x="8789379" y="539656"/>
            <a:ext cx="371393" cy="1039546"/>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2197" y="12638144"/>
            <a:ext cx="463296" cy="1091184"/>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76587" y="753853"/>
            <a:ext cx="6870192" cy="24384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69209" y="753853"/>
            <a:ext cx="6870192" cy="243840"/>
          </a:xfrm>
          <a:prstGeom prst="rect">
            <a:avLst/>
          </a:prstGeom>
        </p:spPr>
      </p:pic>
      <p:sp>
        <p:nvSpPr>
          <p:cNvPr id="20" name="Parallelogram 28"/>
          <p:cNvSpPr/>
          <p:nvPr userDrawn="1"/>
        </p:nvSpPr>
        <p:spPr>
          <a:xfrm>
            <a:off x="7212452" y="12224738"/>
            <a:ext cx="371393" cy="1039546"/>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27331" y="13475601"/>
            <a:ext cx="463296" cy="1091184"/>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466" y="1553383"/>
            <a:ext cx="463296" cy="1091184"/>
          </a:xfrm>
          <a:prstGeom prst="rect">
            <a:avLst/>
          </a:prstGeom>
        </p:spPr>
      </p:pic>
    </p:spTree>
    <p:extLst>
      <p:ext uri="{BB962C8B-B14F-4D97-AF65-F5344CB8AC3E}">
        <p14:creationId xmlns:p14="http://schemas.microsoft.com/office/powerpoint/2010/main" val="57855024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77687" y="337930"/>
            <a:ext cx="9303026" cy="14868940"/>
          </a:xfrm>
          <a:prstGeom prst="rect">
            <a:avLst/>
          </a:prstGeom>
          <a:solidFill>
            <a:srgbClr val="04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9152" y="596348"/>
            <a:ext cx="463296" cy="109118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9720" y="337930"/>
            <a:ext cx="463296" cy="1091184"/>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9702" y="297666"/>
            <a:ext cx="2627376" cy="51206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25430" y="14115686"/>
            <a:ext cx="463296" cy="1091184"/>
          </a:xfrm>
          <a:prstGeom prst="rect">
            <a:avLst/>
          </a:prstGeom>
        </p:spPr>
      </p:pic>
      <p:sp>
        <p:nvSpPr>
          <p:cNvPr id="13" name="Parallelogram 28"/>
          <p:cNvSpPr/>
          <p:nvPr userDrawn="1"/>
        </p:nvSpPr>
        <p:spPr>
          <a:xfrm>
            <a:off x="6476432" y="9223120"/>
            <a:ext cx="371393" cy="1039546"/>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11222" y="5246001"/>
            <a:ext cx="463296" cy="1091184"/>
          </a:xfrm>
          <a:prstGeom prst="rect">
            <a:avLst/>
          </a:prstGeom>
        </p:spPr>
      </p:pic>
    </p:spTree>
    <p:extLst>
      <p:ext uri="{BB962C8B-B14F-4D97-AF65-F5344CB8AC3E}">
        <p14:creationId xmlns:p14="http://schemas.microsoft.com/office/powerpoint/2010/main" val="184641861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1222" y="1429114"/>
            <a:ext cx="463296" cy="1091184"/>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9720" y="337930"/>
            <a:ext cx="463296" cy="109118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32526" y="13737999"/>
            <a:ext cx="463296" cy="1091184"/>
          </a:xfrm>
          <a:prstGeom prst="rect">
            <a:avLst/>
          </a:prstGeom>
        </p:spPr>
      </p:pic>
      <p:sp>
        <p:nvSpPr>
          <p:cNvPr id="10" name="Parallelogram 28"/>
          <p:cNvSpPr/>
          <p:nvPr userDrawn="1"/>
        </p:nvSpPr>
        <p:spPr>
          <a:xfrm>
            <a:off x="1127344" y="9223120"/>
            <a:ext cx="371393" cy="1039546"/>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2134" y="5246001"/>
            <a:ext cx="463296" cy="1091184"/>
          </a:xfrm>
          <a:prstGeom prst="rect">
            <a:avLst/>
          </a:prstGeom>
        </p:spPr>
      </p:pic>
    </p:spTree>
    <p:extLst>
      <p:ext uri="{BB962C8B-B14F-4D97-AF65-F5344CB8AC3E}">
        <p14:creationId xmlns:p14="http://schemas.microsoft.com/office/powerpoint/2010/main" val="777599938"/>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606" y="6321840"/>
            <a:ext cx="3418669" cy="2492990"/>
          </a:xfrm>
          <a:prstGeom prst="rect">
            <a:avLst/>
          </a:prstGeom>
          <a:noFill/>
        </p:spPr>
        <p:txBody>
          <a:bodyPr wrap="square" rtlCol="0">
            <a:spAutoFit/>
          </a:bodyPr>
          <a:lstStyle/>
          <a:p>
            <a:r>
              <a:rPr lang="en-US" sz="2800" b="1" dirty="0" smtClean="0">
                <a:solidFill>
                  <a:srgbClr val="042C56"/>
                </a:solidFill>
                <a:latin typeface="Raleway" charset="0"/>
                <a:ea typeface="Raleway" charset="0"/>
                <a:cs typeface="Raleway" charset="0"/>
              </a:rPr>
              <a:t>4:00 PM</a:t>
            </a:r>
          </a:p>
          <a:p>
            <a:r>
              <a:rPr lang="en-US" sz="2800" b="1" dirty="0" smtClean="0">
                <a:solidFill>
                  <a:srgbClr val="042C56"/>
                </a:solidFill>
                <a:latin typeface="Raleway" charset="0"/>
                <a:ea typeface="Raleway" charset="0"/>
                <a:cs typeface="Raleway" charset="0"/>
              </a:rPr>
              <a:t>Thursday </a:t>
            </a:r>
            <a:br>
              <a:rPr lang="en-US" sz="2800" b="1" dirty="0" smtClean="0">
                <a:solidFill>
                  <a:srgbClr val="042C56"/>
                </a:solidFill>
                <a:latin typeface="Raleway" charset="0"/>
                <a:ea typeface="Raleway" charset="0"/>
                <a:cs typeface="Raleway" charset="0"/>
              </a:rPr>
            </a:br>
            <a:r>
              <a:rPr lang="en-US" sz="2800" b="1" dirty="0" smtClean="0">
                <a:solidFill>
                  <a:srgbClr val="042C56"/>
                </a:solidFill>
                <a:latin typeface="Raleway" charset="0"/>
                <a:ea typeface="Raleway" charset="0"/>
                <a:cs typeface="Raleway" charset="0"/>
              </a:rPr>
              <a:t>March 21, 2019</a:t>
            </a:r>
          </a:p>
          <a:p>
            <a:r>
              <a:rPr lang="en-US" sz="2800" b="1" dirty="0" smtClean="0">
                <a:solidFill>
                  <a:srgbClr val="042C56"/>
                </a:solidFill>
                <a:latin typeface="Raleway" charset="0"/>
                <a:ea typeface="Raleway" charset="0"/>
                <a:cs typeface="Raleway" charset="0"/>
              </a:rPr>
              <a:t>455 Watson</a:t>
            </a:r>
          </a:p>
          <a:p>
            <a:endParaRPr lang="en-US" sz="2400" b="1" dirty="0" smtClean="0">
              <a:solidFill>
                <a:srgbClr val="042C56"/>
              </a:solidFill>
              <a:latin typeface="Raleway" charset="0"/>
              <a:ea typeface="Raleway" charset="0"/>
              <a:cs typeface="Raleway" charset="0"/>
            </a:endParaRPr>
          </a:p>
          <a:p>
            <a:endParaRPr lang="en-US" sz="2000" dirty="0" smtClean="0">
              <a:solidFill>
                <a:srgbClr val="042C56"/>
              </a:solidFill>
              <a:latin typeface="Raleway" charset="0"/>
              <a:ea typeface="Raleway" charset="0"/>
              <a:cs typeface="Raleway" charset="0"/>
            </a:endParaRPr>
          </a:p>
        </p:txBody>
      </p:sp>
      <p:sp>
        <p:nvSpPr>
          <p:cNvPr id="3" name="TextBox 2"/>
          <p:cNvSpPr txBox="1"/>
          <p:nvPr/>
        </p:nvSpPr>
        <p:spPr>
          <a:xfrm>
            <a:off x="607669" y="1156312"/>
            <a:ext cx="6883415" cy="369332"/>
          </a:xfrm>
          <a:prstGeom prst="rect">
            <a:avLst/>
          </a:prstGeom>
          <a:noFill/>
        </p:spPr>
        <p:txBody>
          <a:bodyPr wrap="square" rtlCol="0">
            <a:spAutoFit/>
          </a:bodyPr>
          <a:lstStyle/>
          <a:p>
            <a:r>
              <a:rPr lang="en-US" i="1" dirty="0" smtClean="0">
                <a:solidFill>
                  <a:srgbClr val="042C56"/>
                </a:solidFill>
                <a:latin typeface="Raleway" charset="0"/>
                <a:ea typeface="Raleway" charset="0"/>
                <a:cs typeface="Raleway" charset="0"/>
              </a:rPr>
              <a:t>KUREP SERIES   - POLITICAL SCIENCE DEPARTMENT</a:t>
            </a:r>
            <a:endParaRPr lang="en-US" i="1" dirty="0">
              <a:solidFill>
                <a:srgbClr val="042C56"/>
              </a:solidFill>
              <a:latin typeface="Raleway" charset="0"/>
              <a:ea typeface="Raleway" charset="0"/>
              <a:cs typeface="Raleway" charset="0"/>
            </a:endParaRPr>
          </a:p>
        </p:txBody>
      </p:sp>
      <p:sp>
        <p:nvSpPr>
          <p:cNvPr id="4" name="TextBox 3"/>
          <p:cNvSpPr txBox="1"/>
          <p:nvPr/>
        </p:nvSpPr>
        <p:spPr>
          <a:xfrm>
            <a:off x="240632" y="2602026"/>
            <a:ext cx="9322468" cy="1559081"/>
          </a:xfrm>
          <a:prstGeom prst="rect">
            <a:avLst/>
          </a:prstGeom>
          <a:noFill/>
        </p:spPr>
        <p:txBody>
          <a:bodyPr wrap="square" rtlCol="0">
            <a:spAutoFit/>
          </a:bodyPr>
          <a:lstStyle/>
          <a:p>
            <a:pPr algn="ctr">
              <a:lnSpc>
                <a:spcPts val="6000"/>
              </a:lnSpc>
            </a:pPr>
            <a:r>
              <a:rPr lang="en-US" sz="4000" b="1" dirty="0" smtClean="0">
                <a:solidFill>
                  <a:srgbClr val="042C56"/>
                </a:solidFill>
                <a:latin typeface="Times New Roman" charset="0"/>
                <a:ea typeface="Times New Roman" charset="0"/>
                <a:cs typeface="Times New Roman" charset="0"/>
              </a:rPr>
              <a:t>Feeling the Pinch: Economic Shocks, </a:t>
            </a:r>
            <a:br>
              <a:rPr lang="en-US" sz="4000" b="1" dirty="0" smtClean="0">
                <a:solidFill>
                  <a:srgbClr val="042C56"/>
                </a:solidFill>
                <a:latin typeface="Times New Roman" charset="0"/>
                <a:ea typeface="Times New Roman" charset="0"/>
                <a:cs typeface="Times New Roman" charset="0"/>
              </a:rPr>
            </a:br>
            <a:r>
              <a:rPr lang="en-US" sz="4000" b="1" dirty="0" smtClean="0">
                <a:solidFill>
                  <a:srgbClr val="042C56"/>
                </a:solidFill>
                <a:latin typeface="Times New Roman" charset="0"/>
                <a:ea typeface="Times New Roman" charset="0"/>
                <a:cs typeface="Times New Roman" charset="0"/>
              </a:rPr>
              <a:t>the IMF and </a:t>
            </a:r>
            <a:r>
              <a:rPr lang="en-US" sz="4000" b="1" dirty="0">
                <a:solidFill>
                  <a:srgbClr val="042C56"/>
                </a:solidFill>
                <a:latin typeface="Times New Roman" charset="0"/>
                <a:ea typeface="Times New Roman" charset="0"/>
                <a:cs typeface="Times New Roman" charset="0"/>
              </a:rPr>
              <a:t>M</a:t>
            </a:r>
            <a:r>
              <a:rPr lang="en-US" sz="4000" b="1" dirty="0" smtClean="0">
                <a:solidFill>
                  <a:srgbClr val="042C56"/>
                </a:solidFill>
                <a:latin typeface="Times New Roman" charset="0"/>
                <a:ea typeface="Times New Roman" charset="0"/>
                <a:cs typeface="Times New Roman" charset="0"/>
              </a:rPr>
              <a:t>ass Mobilization</a:t>
            </a:r>
            <a:endParaRPr lang="en-US" sz="4000" b="1" dirty="0">
              <a:solidFill>
                <a:srgbClr val="042C56"/>
              </a:solidFill>
              <a:latin typeface="Times New Roman" charset="0"/>
              <a:ea typeface="Times New Roman" charset="0"/>
              <a:cs typeface="Times New Roman" charset="0"/>
            </a:endParaRPr>
          </a:p>
        </p:txBody>
      </p:sp>
      <p:sp>
        <p:nvSpPr>
          <p:cNvPr id="5" name="TextBox 4"/>
          <p:cNvSpPr txBox="1"/>
          <p:nvPr/>
        </p:nvSpPr>
        <p:spPr>
          <a:xfrm>
            <a:off x="4049377" y="4372922"/>
            <a:ext cx="4923576" cy="1569660"/>
          </a:xfrm>
          <a:prstGeom prst="rect">
            <a:avLst/>
          </a:prstGeom>
          <a:noFill/>
        </p:spPr>
        <p:txBody>
          <a:bodyPr wrap="square" rtlCol="0">
            <a:spAutoFit/>
          </a:bodyPr>
          <a:lstStyle/>
          <a:p>
            <a:pPr algn="r"/>
            <a:r>
              <a:rPr lang="en-US" sz="2400" dirty="0" smtClean="0">
                <a:solidFill>
                  <a:srgbClr val="042C56"/>
                </a:solidFill>
                <a:latin typeface="Raleway" charset="0"/>
                <a:ea typeface="Raleway" charset="0"/>
                <a:cs typeface="Raleway" charset="0"/>
              </a:rPr>
              <a:t>GERALD SCHNEIDER </a:t>
            </a:r>
            <a:br>
              <a:rPr lang="en-US" sz="2400" dirty="0" smtClean="0">
                <a:solidFill>
                  <a:srgbClr val="042C56"/>
                </a:solidFill>
                <a:latin typeface="Raleway" charset="0"/>
                <a:ea typeface="Raleway" charset="0"/>
                <a:cs typeface="Raleway" charset="0"/>
              </a:rPr>
            </a:br>
            <a:r>
              <a:rPr lang="en-US" sz="2400" b="1" dirty="0" smtClean="0">
                <a:solidFill>
                  <a:srgbClr val="042C56"/>
                </a:solidFill>
                <a:latin typeface="Raleway" charset="0"/>
                <a:ea typeface="Raleway" charset="0"/>
                <a:cs typeface="Raleway" charset="0"/>
              </a:rPr>
              <a:t/>
            </a:r>
            <a:br>
              <a:rPr lang="en-US" sz="2400" b="1" dirty="0" smtClean="0">
                <a:solidFill>
                  <a:srgbClr val="042C56"/>
                </a:solidFill>
                <a:latin typeface="Raleway" charset="0"/>
                <a:ea typeface="Raleway" charset="0"/>
                <a:cs typeface="Raleway" charset="0"/>
              </a:rPr>
            </a:br>
            <a:r>
              <a:rPr lang="en-US" sz="2400" b="1" dirty="0" smtClean="0">
                <a:solidFill>
                  <a:srgbClr val="042C56"/>
                </a:solidFill>
                <a:latin typeface="Raleway" charset="0"/>
                <a:ea typeface="Raleway" charset="0"/>
                <a:cs typeface="Raleway" charset="0"/>
              </a:rPr>
              <a:t>             </a:t>
            </a:r>
            <a:r>
              <a:rPr lang="en-US" sz="2400" dirty="0" smtClean="0">
                <a:solidFill>
                  <a:srgbClr val="042C56"/>
                </a:solidFill>
                <a:latin typeface="Raleway" charset="0"/>
                <a:ea typeface="Raleway" charset="0"/>
                <a:cs typeface="Raleway" charset="0"/>
              </a:rPr>
              <a:t>University of Konstanz </a:t>
            </a:r>
            <a:br>
              <a:rPr lang="en-US" sz="2400" dirty="0" smtClean="0">
                <a:solidFill>
                  <a:srgbClr val="042C56"/>
                </a:solidFill>
                <a:latin typeface="Raleway" charset="0"/>
                <a:ea typeface="Raleway" charset="0"/>
                <a:cs typeface="Raleway" charset="0"/>
              </a:rPr>
            </a:br>
            <a:r>
              <a:rPr lang="en-US" sz="2400" dirty="0" smtClean="0">
                <a:solidFill>
                  <a:srgbClr val="042C56"/>
                </a:solidFill>
                <a:latin typeface="Raleway" charset="0"/>
                <a:ea typeface="Raleway" charset="0"/>
                <a:cs typeface="Raleway" charset="0"/>
              </a:rPr>
              <a:t>Editor of  European Union Politics</a:t>
            </a:r>
            <a:endParaRPr lang="en-US" sz="2400" dirty="0">
              <a:solidFill>
                <a:srgbClr val="042C56"/>
              </a:solidFill>
              <a:latin typeface="Raleway" charset="0"/>
              <a:ea typeface="Raleway" charset="0"/>
              <a:cs typeface="Raleway"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86" y="602461"/>
            <a:ext cx="2651760" cy="542544"/>
          </a:xfrm>
          <a:prstGeom prst="rect">
            <a:avLst/>
          </a:prstGeom>
        </p:spPr>
      </p:pic>
      <p:sp>
        <p:nvSpPr>
          <p:cNvPr id="11" name="TextBox 10"/>
          <p:cNvSpPr txBox="1"/>
          <p:nvPr/>
        </p:nvSpPr>
        <p:spPr>
          <a:xfrm>
            <a:off x="8678832" y="15250028"/>
            <a:ext cx="1182128" cy="184666"/>
          </a:xfrm>
          <a:prstGeom prst="rect">
            <a:avLst/>
          </a:prstGeom>
          <a:noFill/>
        </p:spPr>
        <p:txBody>
          <a:bodyPr wrap="square" rtlCol="0">
            <a:spAutoFit/>
          </a:bodyPr>
          <a:lstStyle/>
          <a:p>
            <a:r>
              <a:rPr lang="en-US" sz="600" dirty="0" smtClean="0">
                <a:latin typeface="raleway" charset="0"/>
              </a:rPr>
              <a:t>KU is an </a:t>
            </a:r>
            <a:r>
              <a:rPr lang="en-US" sz="600" smtClean="0">
                <a:latin typeface="raleway" charset="0"/>
              </a:rPr>
              <a:t>EO/AA institution.</a:t>
            </a:r>
            <a:endParaRPr lang="en-US" sz="600" dirty="0">
              <a:latin typeface="raleway"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866" y="6572796"/>
            <a:ext cx="3989268" cy="313277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06" y="11654467"/>
            <a:ext cx="2981325" cy="2524125"/>
          </a:xfrm>
          <a:prstGeom prst="rect">
            <a:avLst/>
          </a:prstGeom>
        </p:spPr>
      </p:pic>
      <p:sp>
        <p:nvSpPr>
          <p:cNvPr id="9" name="TextBox 8"/>
          <p:cNvSpPr txBox="1"/>
          <p:nvPr/>
        </p:nvSpPr>
        <p:spPr>
          <a:xfrm>
            <a:off x="4163275" y="10485120"/>
            <a:ext cx="5399825" cy="3293209"/>
          </a:xfrm>
          <a:prstGeom prst="rect">
            <a:avLst/>
          </a:prstGeom>
          <a:noFill/>
        </p:spPr>
        <p:txBody>
          <a:bodyPr wrap="square" rtlCol="0">
            <a:spAutoFit/>
          </a:bodyPr>
          <a:lstStyle/>
          <a:p>
            <a:r>
              <a:rPr lang="en-US" sz="1600" dirty="0"/>
              <a:t>Financial crises and the reform demands that the International Monetary Fund (IMF) attaches to its rescue packages are often held to trigger social unrest. We evaluate the relative impact of different types of crises and IMF programs on mass mobilization, using more detailed data on the onset of the economic shocks and the agreement of the affected country with the IMF on a rescue package, and distinguishing between violent and nonviolent dissent. Although financial stress increases the likelihood of nonviolent protest, we demonstrate that IMF interventions actually decrease the risk of new conflict. Furthermore, we find no evidence that IMF programs increase the risk of political violence in crisis-ridden countries. </a:t>
            </a:r>
          </a:p>
          <a:p>
            <a:r>
              <a:rPr lang="de-DE" sz="1600" dirty="0"/>
              <a:t> </a:t>
            </a:r>
            <a:endParaRPr lang="en-US" sz="1600" dirty="0"/>
          </a:p>
        </p:txBody>
      </p:sp>
    </p:spTree>
    <p:extLst>
      <p:ext uri="{BB962C8B-B14F-4D97-AF65-F5344CB8AC3E}">
        <p14:creationId xmlns:p14="http://schemas.microsoft.com/office/powerpoint/2010/main" val="258773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8" id="{34DF1BA5-23E9-ED45-B0FF-6BCCA720CB25}" vid="{D232295D-B69F-A249-9B58-01E1880FB3B6}"/>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8" id="{34DF1BA5-23E9-ED45-B0FF-6BCCA720CB25}" vid="{DE57C546-C5DE-0E41-893A-F6EDBF0A4D0D}"/>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8" id="{34DF1BA5-23E9-ED45-B0FF-6BCCA720CB25}" vid="{D1329DF3-AB6A-524A-82B1-6A5EF3856851}"/>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8" id="{34DF1BA5-23E9-ED45-B0FF-6BCCA720CB25}" vid="{B3AE737F-9077-0F48-9B7F-9170C69B93CB}"/>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8" id="{34DF1BA5-23E9-ED45-B0FF-6BCCA720CB25}" vid="{93AAE5F8-02DF-6C40-89C7-FED98E17761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Speaker Event poster 2</Template>
  <TotalTime>41</TotalTime>
  <Words>144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vt:i4>
      </vt:variant>
    </vt:vector>
  </HeadingPairs>
  <TitlesOfParts>
    <vt:vector size="11" baseType="lpstr">
      <vt:lpstr>Arial</vt:lpstr>
      <vt:lpstr>Calibri</vt:lpstr>
      <vt:lpstr>raleway</vt:lpstr>
      <vt:lpstr>raleway</vt:lpstr>
      <vt:lpstr>Times New Roman</vt:lpstr>
      <vt:lpstr>Custom Design</vt:lpstr>
      <vt:lpstr>1_Custom Design</vt:lpstr>
      <vt:lpstr>2_Custom Design</vt:lpstr>
      <vt:lpstr>3_Custom Design</vt:lpstr>
      <vt:lpstr>4_Custom Design</vt:lpstr>
      <vt:lpstr>PowerPoint Presentation</vt:lpstr>
    </vt:vector>
  </TitlesOfParts>
  <Company>The University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Pickerel, Linda M.</dc:creator>
  <cp:lastModifiedBy>Rohrschneider, Robert</cp:lastModifiedBy>
  <cp:revision>8</cp:revision>
  <cp:lastPrinted>2017-05-02T01:11:18Z</cp:lastPrinted>
  <dcterms:created xsi:type="dcterms:W3CDTF">2019-02-21T16:26:48Z</dcterms:created>
  <dcterms:modified xsi:type="dcterms:W3CDTF">2019-02-22T14:35:27Z</dcterms:modified>
</cp:coreProperties>
</file>